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7" r:id="rId3"/>
    <p:sldId id="259" r:id="rId4"/>
    <p:sldId id="278" r:id="rId5"/>
    <p:sldId id="279" r:id="rId6"/>
    <p:sldId id="280" r:id="rId7"/>
    <p:sldId id="281" r:id="rId8"/>
    <p:sldId id="282" r:id="rId9"/>
    <p:sldId id="283" r:id="rId10"/>
    <p:sldId id="266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36439195100629E-2"/>
          <c:y val="3.528047726884153E-2"/>
          <c:w val="0.87893022747156602"/>
          <c:h val="0.72567774756502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차트]Sheet1'!$A$2:$B$4</c:f>
              <c:multiLvlStrCache>
                <c:ptCount val="3"/>
                <c:lvl>
                  <c:pt idx="1">
                    <c:v>남성</c:v>
                  </c:pt>
                  <c:pt idx="2">
                    <c:v>여성</c:v>
                  </c:pt>
                </c:lvl>
                <c:lvl>
                  <c:pt idx="0">
                    <c:v>전체</c:v>
                  </c:pt>
                  <c:pt idx="1">
                    <c:v>성별</c:v>
                  </c:pt>
                </c:lvl>
              </c:multiLvlStrCache>
            </c:multiLvlStrRef>
          </c:cat>
          <c:val>
            <c:numRef>
              <c:f>'[Microsoft PowerPoint의 차트]Sheet1'!$C$2:$C$4</c:f>
              <c:numCache>
                <c:formatCode>0.0</c:formatCode>
                <c:ptCount val="3"/>
                <c:pt idx="0">
                  <c:v>47.7</c:v>
                </c:pt>
                <c:pt idx="1">
                  <c:v>50.2</c:v>
                </c:pt>
                <c:pt idx="2">
                  <c:v>45.7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2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pct7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pattFill prst="pct7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pct7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cat>
            <c:multiLvlStrRef>
              <c:f>'[Microsoft PowerPoint의 차트]Sheet1'!$A$2:$B$4</c:f>
              <c:multiLvlStrCache>
                <c:ptCount val="3"/>
                <c:lvl>
                  <c:pt idx="1">
                    <c:v>남성</c:v>
                  </c:pt>
                  <c:pt idx="2">
                    <c:v>여성</c:v>
                  </c:pt>
                </c:lvl>
                <c:lvl>
                  <c:pt idx="0">
                    <c:v>전체</c:v>
                  </c:pt>
                  <c:pt idx="1">
                    <c:v>성별</c:v>
                  </c:pt>
                </c:lvl>
              </c:multiLvlStrCache>
            </c:multiLvlStrRef>
          </c:cat>
          <c:val>
            <c:numRef>
              <c:f>'[Microsoft PowerPoint의 차트]Sheet1'!$D$2:$D$4</c:f>
              <c:numCache>
                <c:formatCode>General</c:formatCode>
                <c:ptCount val="3"/>
                <c:pt idx="0">
                  <c:v>53.7</c:v>
                </c:pt>
                <c:pt idx="1">
                  <c:v>54.8</c:v>
                </c:pt>
                <c:pt idx="2">
                  <c:v>52.9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53840"/>
        <c:axId val="193954384"/>
      </c:barChart>
      <c:catAx>
        <c:axId val="19395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4384"/>
        <c:crosses val="autoZero"/>
        <c:auto val="1"/>
        <c:lblAlgn val="ctr"/>
        <c:lblOffset val="100"/>
        <c:noMultiLvlLbl val="0"/>
      </c:catAx>
      <c:valAx>
        <c:axId val="19395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pattFill prst="pct5">
      <a:fgClr>
        <a:schemeClr val="bg1"/>
      </a:fgClr>
      <a:bgClr>
        <a:schemeClr val="bg1"/>
      </a:bgClr>
    </a:patt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차트]Sheet1'!$A$2:$B$10</c:f>
              <c:multiLvlStrCache>
                <c:ptCount val="9"/>
                <c:lvl>
                  <c:pt idx="0">
                    <c:v>영역만족도</c:v>
                  </c:pt>
                  <c:pt idx="1">
                    <c:v>외국어 
교육</c:v>
                  </c:pt>
                  <c:pt idx="2">
                    <c:v>전공 
자격증</c:v>
                  </c:pt>
                  <c:pt idx="3">
                    <c:v>전공 외 
자격증</c:v>
                  </c:pt>
                  <c:pt idx="4">
                    <c:v>학생이력
관리시스템</c:v>
                  </c:pt>
                  <c:pt idx="5">
                    <c:v>취업</c:v>
                  </c:pt>
                  <c:pt idx="6">
                    <c:v>창업</c:v>
                  </c:pt>
                  <c:pt idx="7">
                    <c:v>비정규
프로그램</c:v>
                  </c:pt>
                  <c:pt idx="8">
                    <c:v>핵심역량</c:v>
                  </c:pt>
                </c:lvl>
                <c:lvl>
                  <c:pt idx="0">
                    <c:v>학생역량강화 및 취•창업지원</c:v>
                  </c:pt>
                </c:lvl>
              </c:multiLvlStrCache>
            </c:multiLvlStrRef>
          </c:cat>
          <c:val>
            <c:numRef>
              <c:f>'[Microsoft PowerPoint의 차트]Sheet1'!$C$2:$C$10</c:f>
              <c:numCache>
                <c:formatCode>General</c:formatCode>
                <c:ptCount val="9"/>
                <c:pt idx="0">
                  <c:v>43.6</c:v>
                </c:pt>
                <c:pt idx="1">
                  <c:v>44.6</c:v>
                </c:pt>
                <c:pt idx="2">
                  <c:v>44.2</c:v>
                </c:pt>
                <c:pt idx="3">
                  <c:v>43.5</c:v>
                </c:pt>
                <c:pt idx="4">
                  <c:v>46.6</c:v>
                </c:pt>
                <c:pt idx="5">
                  <c:v>40.700000000000003</c:v>
                </c:pt>
                <c:pt idx="6">
                  <c:v>39.799999999999997</c:v>
                </c:pt>
                <c:pt idx="7" formatCode="0.0">
                  <c:v>45.2</c:v>
                </c:pt>
                <c:pt idx="8" formatCode="0.0">
                  <c:v>54.2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'[Microsoft PowerPoint의 차트]Sheet1'!$A$2:$B$10</c:f>
              <c:multiLvlStrCache>
                <c:ptCount val="9"/>
                <c:lvl>
                  <c:pt idx="0">
                    <c:v>영역만족도</c:v>
                  </c:pt>
                  <c:pt idx="1">
                    <c:v>외국어 
교육</c:v>
                  </c:pt>
                  <c:pt idx="2">
                    <c:v>전공 
자격증</c:v>
                  </c:pt>
                  <c:pt idx="3">
                    <c:v>전공 외 
자격증</c:v>
                  </c:pt>
                  <c:pt idx="4">
                    <c:v>학생이력
관리시스템</c:v>
                  </c:pt>
                  <c:pt idx="5">
                    <c:v>취업</c:v>
                  </c:pt>
                  <c:pt idx="6">
                    <c:v>창업</c:v>
                  </c:pt>
                  <c:pt idx="7">
                    <c:v>비정규
프로그램</c:v>
                  </c:pt>
                  <c:pt idx="8">
                    <c:v>핵심역량</c:v>
                  </c:pt>
                </c:lvl>
                <c:lvl>
                  <c:pt idx="0">
                    <c:v>학생역량강화 및 취•창업지원</c:v>
                  </c:pt>
                </c:lvl>
              </c:multiLvlStrCache>
            </c:multiLvlStrRef>
          </c:cat>
          <c:val>
            <c:numRef>
              <c:f>'[Microsoft PowerPoint의 차트]Sheet1'!$D$2:$D$10</c:f>
              <c:numCache>
                <c:formatCode>General</c:formatCode>
                <c:ptCount val="9"/>
                <c:pt idx="0">
                  <c:v>49.1</c:v>
                </c:pt>
                <c:pt idx="1">
                  <c:v>47.6</c:v>
                </c:pt>
                <c:pt idx="2">
                  <c:v>49.7</c:v>
                </c:pt>
                <c:pt idx="3">
                  <c:v>47.8</c:v>
                </c:pt>
                <c:pt idx="4">
                  <c:v>48.6</c:v>
                </c:pt>
                <c:pt idx="5">
                  <c:v>55.8</c:v>
                </c:pt>
                <c:pt idx="6">
                  <c:v>48.5</c:v>
                </c:pt>
                <c:pt idx="7">
                  <c:v>47.1</c:v>
                </c:pt>
                <c:pt idx="8">
                  <c:v>48.3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914304"/>
        <c:axId val="494925184"/>
      </c:barChart>
      <c:catAx>
        <c:axId val="4949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25184"/>
        <c:crosses val="autoZero"/>
        <c:auto val="1"/>
        <c:lblAlgn val="ctr"/>
        <c:lblOffset val="100"/>
        <c:noMultiLvlLbl val="0"/>
      </c:catAx>
      <c:valAx>
        <c:axId val="49492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1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5628610709921E-2"/>
          <c:y val="5.4697953968118523E-2"/>
          <c:w val="0.93264883184275826"/>
          <c:h val="0.735946165584596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차트]Sheet1'!$A$2:$B$10</c:f>
              <c:multiLvlStrCache>
                <c:ptCount val="9"/>
                <c:lvl>
                  <c:pt idx="0">
                    <c:v>전체</c:v>
                  </c:pt>
                  <c:pt idx="1">
                    <c:v>외국어 
교육</c:v>
                  </c:pt>
                  <c:pt idx="2">
                    <c:v>전공 
자격증</c:v>
                  </c:pt>
                  <c:pt idx="3">
                    <c:v>전공 외 
자격증</c:v>
                  </c:pt>
                  <c:pt idx="4">
                    <c:v>취업</c:v>
                  </c:pt>
                  <c:pt idx="5">
                    <c:v>지도교수</c:v>
                  </c:pt>
                  <c:pt idx="6">
                    <c:v>창업</c:v>
                  </c:pt>
                  <c:pt idx="7">
                    <c:v>기초학습능력</c:v>
                  </c:pt>
                  <c:pt idx="8">
                    <c:v>핵심역량</c:v>
                  </c:pt>
                </c:lvl>
                <c:lvl>
                  <c:pt idx="0">
                    <c:v>학생역량강화 및 취•창업지원 개선노력</c:v>
                  </c:pt>
                </c:lvl>
              </c:multiLvlStrCache>
            </c:multiLvlStrRef>
          </c:cat>
          <c:val>
            <c:numRef>
              <c:f>'[Microsoft PowerPoint의 차트]Sheet1'!$C$2:$C$10</c:f>
              <c:numCache>
                <c:formatCode>General</c:formatCode>
                <c:ptCount val="9"/>
                <c:pt idx="0">
                  <c:v>49.5</c:v>
                </c:pt>
                <c:pt idx="1">
                  <c:v>47.6</c:v>
                </c:pt>
                <c:pt idx="2">
                  <c:v>48.6</c:v>
                </c:pt>
                <c:pt idx="3">
                  <c:v>48</c:v>
                </c:pt>
                <c:pt idx="4">
                  <c:v>49.3</c:v>
                </c:pt>
                <c:pt idx="5">
                  <c:v>54.5</c:v>
                </c:pt>
                <c:pt idx="6">
                  <c:v>49.2</c:v>
                </c:pt>
                <c:pt idx="7" formatCode="0.0">
                  <c:v>49.7</c:v>
                </c:pt>
                <c:pt idx="8" formatCode="0.0">
                  <c:v>49.1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4901248"/>
        <c:axId val="494903424"/>
      </c:barChart>
      <c:catAx>
        <c:axId val="4949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03424"/>
        <c:crosses val="autoZero"/>
        <c:auto val="1"/>
        <c:lblAlgn val="ctr"/>
        <c:lblOffset val="100"/>
        <c:noMultiLvlLbl val="0"/>
      </c:catAx>
      <c:valAx>
        <c:axId val="49490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0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전공</c:v>
                  </c:pt>
                  <c:pt idx="2">
                    <c:v>교양</c:v>
                  </c:pt>
                  <c:pt idx="3">
                    <c:v>학사제도</c:v>
                  </c:pt>
                  <c:pt idx="4">
                    <c:v>현장체험</c:v>
                  </c:pt>
                </c:lvl>
                <c:lvl>
                  <c:pt idx="0">
                    <c:v>교육과정 및 운영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0.0</c:formatCode>
                <c:ptCount val="5"/>
                <c:pt idx="0">
                  <c:v>44.8</c:v>
                </c:pt>
                <c:pt idx="1">
                  <c:v>54.8</c:v>
                </c:pt>
                <c:pt idx="2">
                  <c:v>37.9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전공</c:v>
                  </c:pt>
                  <c:pt idx="2">
                    <c:v>교양</c:v>
                  </c:pt>
                  <c:pt idx="3">
                    <c:v>학사제도</c:v>
                  </c:pt>
                  <c:pt idx="4">
                    <c:v>현장체험</c:v>
                  </c:pt>
                </c:lvl>
                <c:lvl>
                  <c:pt idx="0">
                    <c:v>교육과정 및 운영</c:v>
                  </c:pt>
                </c:lvl>
              </c:multiLvlStrCache>
            </c:multiLvlStrRef>
          </c:cat>
          <c:val>
            <c:numRef>
              <c:f>'[Microsoft PowerPoint의 차트]Sheet1'!$D$2:$D$6</c:f>
              <c:numCache>
                <c:formatCode>General</c:formatCode>
                <c:ptCount val="5"/>
                <c:pt idx="0">
                  <c:v>52.7</c:v>
                </c:pt>
                <c:pt idx="1">
                  <c:v>57.8</c:v>
                </c:pt>
                <c:pt idx="2">
                  <c:v>48.4</c:v>
                </c:pt>
                <c:pt idx="3">
                  <c:v>51.5</c:v>
                </c:pt>
                <c:pt idx="4">
                  <c:v>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916480"/>
        <c:axId val="494903968"/>
      </c:barChart>
      <c:catAx>
        <c:axId val="49491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03968"/>
        <c:crosses val="autoZero"/>
        <c:auto val="1"/>
        <c:lblAlgn val="ctr"/>
        <c:lblOffset val="100"/>
        <c:noMultiLvlLbl val="0"/>
      </c:catAx>
      <c:valAx>
        <c:axId val="49490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1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전체</c:v>
                  </c:pt>
                  <c:pt idx="1">
                    <c:v>전공</c:v>
                  </c:pt>
                  <c:pt idx="2">
                    <c:v>교양</c:v>
                  </c:pt>
                  <c:pt idx="3">
                    <c:v>학사제도</c:v>
                  </c:pt>
                  <c:pt idx="4">
                    <c:v>현장체험</c:v>
                  </c:pt>
                </c:lvl>
                <c:lvl>
                  <c:pt idx="0">
                    <c:v>교육과정 및 운영 개선노력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0.0</c:formatCode>
                <c:ptCount val="5"/>
                <c:pt idx="0">
                  <c:v>47.6</c:v>
                </c:pt>
                <c:pt idx="1">
                  <c:v>50.5</c:v>
                </c:pt>
                <c:pt idx="2">
                  <c:v>45.8</c:v>
                </c:pt>
                <c:pt idx="3">
                  <c:v>47.1</c:v>
                </c:pt>
                <c:pt idx="4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4912672"/>
        <c:axId val="494913760"/>
      </c:barChart>
      <c:catAx>
        <c:axId val="49491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13760"/>
        <c:crosses val="autoZero"/>
        <c:auto val="1"/>
        <c:lblAlgn val="ctr"/>
        <c:lblOffset val="100"/>
        <c:noMultiLvlLbl val="0"/>
      </c:catAx>
      <c:valAx>
        <c:axId val="49491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1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차트]Sheet1'!$A$2:$B$4</c:f>
              <c:multiLvlStrCache>
                <c:ptCount val="3"/>
                <c:lvl>
                  <c:pt idx="0">
                    <c:v>영역만족도</c:v>
                  </c:pt>
                  <c:pt idx="1">
                    <c:v>교수•학습</c:v>
                  </c:pt>
                  <c:pt idx="2">
                    <c:v>강의</c:v>
                  </c:pt>
                </c:lvl>
                <c:lvl>
                  <c:pt idx="0">
                    <c:v>교수•학습-강의</c:v>
                  </c:pt>
                </c:lvl>
              </c:multiLvlStrCache>
            </c:multiLvlStrRef>
          </c:cat>
          <c:val>
            <c:numRef>
              <c:f>'[Microsoft PowerPoint의 차트]Sheet1'!$C$2:$C$4</c:f>
              <c:numCache>
                <c:formatCode>0.0</c:formatCode>
                <c:ptCount val="3"/>
                <c:pt idx="0">
                  <c:v>63</c:v>
                </c:pt>
                <c:pt idx="1">
                  <c:v>60.5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차트]Sheet1'!$A$2:$B$4</c:f>
              <c:multiLvlStrCache>
                <c:ptCount val="3"/>
                <c:lvl>
                  <c:pt idx="0">
                    <c:v>영역만족도</c:v>
                  </c:pt>
                  <c:pt idx="1">
                    <c:v>교수•학습</c:v>
                  </c:pt>
                  <c:pt idx="2">
                    <c:v>강의</c:v>
                  </c:pt>
                </c:lvl>
                <c:lvl>
                  <c:pt idx="0">
                    <c:v>교수•학습-강의</c:v>
                  </c:pt>
                </c:lvl>
              </c:multiLvlStrCache>
            </c:multiLvlStrRef>
          </c:cat>
          <c:val>
            <c:numRef>
              <c:f>'[Microsoft PowerPoint의 차트]Sheet1'!$D$2:$D$4</c:f>
              <c:numCache>
                <c:formatCode>General</c:formatCode>
                <c:ptCount val="3"/>
                <c:pt idx="0">
                  <c:v>64</c:v>
                </c:pt>
                <c:pt idx="1">
                  <c:v>62.9</c:v>
                </c:pt>
                <c:pt idx="2">
                  <c:v>64.8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4905056"/>
        <c:axId val="494925728"/>
      </c:barChart>
      <c:catAx>
        <c:axId val="4949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25728"/>
        <c:crosses val="autoZero"/>
        <c:auto val="1"/>
        <c:lblAlgn val="ctr"/>
        <c:lblOffset val="100"/>
        <c:noMultiLvlLbl val="0"/>
      </c:catAx>
      <c:valAx>
        <c:axId val="49492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0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차트]Sheet1'!$A$2:$B$5</c:f>
              <c:multiLvlStrCache>
                <c:ptCount val="4"/>
                <c:lvl>
                  <c:pt idx="0">
                    <c:v>전체</c:v>
                  </c:pt>
                  <c:pt idx="1">
                    <c:v>교수학습법</c:v>
                  </c:pt>
                  <c:pt idx="2">
                    <c:v>강의계획서</c:v>
                  </c:pt>
                  <c:pt idx="3">
                    <c:v>학생평가</c:v>
                  </c:pt>
                </c:lvl>
                <c:lvl>
                  <c:pt idx="0">
                    <c:v>교수•학습-강의 개선노력</c:v>
                  </c:pt>
                </c:lvl>
              </c:multiLvlStrCache>
            </c:multiLvlStrRef>
          </c:cat>
          <c:val>
            <c:numRef>
              <c:f>'[Microsoft PowerPoint의 차트]Sheet1'!$C$2:$C$5</c:f>
              <c:numCache>
                <c:formatCode>0.0</c:formatCode>
                <c:ptCount val="4"/>
                <c:pt idx="0">
                  <c:v>63.2</c:v>
                </c:pt>
                <c:pt idx="1">
                  <c:v>62.3</c:v>
                </c:pt>
                <c:pt idx="2">
                  <c:v>64.2</c:v>
                </c:pt>
                <c:pt idx="3">
                  <c:v>63.1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4927360"/>
        <c:axId val="494920832"/>
      </c:barChart>
      <c:catAx>
        <c:axId val="4949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20832"/>
        <c:crosses val="autoZero"/>
        <c:auto val="1"/>
        <c:lblAlgn val="ctr"/>
        <c:lblOffset val="100"/>
        <c:noMultiLvlLbl val="0"/>
      </c:catAx>
      <c:valAx>
        <c:axId val="49492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2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1">
                    <c:v>1학년</c:v>
                  </c:pt>
                  <c:pt idx="2">
                    <c:v>2학년</c:v>
                  </c:pt>
                  <c:pt idx="3">
                    <c:v>3학년</c:v>
                  </c:pt>
                  <c:pt idx="4">
                    <c:v>4학년</c:v>
                  </c:pt>
                </c:lvl>
                <c:lvl>
                  <c:pt idx="0">
                    <c:v>전체</c:v>
                  </c:pt>
                  <c:pt idx="1">
                    <c:v>학년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0.0</c:formatCode>
                <c:ptCount val="5"/>
                <c:pt idx="0">
                  <c:v>47.7</c:v>
                </c:pt>
                <c:pt idx="1">
                  <c:v>51.1</c:v>
                </c:pt>
                <c:pt idx="2">
                  <c:v>47.1</c:v>
                </c:pt>
                <c:pt idx="3">
                  <c:v>45.4</c:v>
                </c:pt>
                <c:pt idx="4">
                  <c:v>46.3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1">
                    <c:v>1학년</c:v>
                  </c:pt>
                  <c:pt idx="2">
                    <c:v>2학년</c:v>
                  </c:pt>
                  <c:pt idx="3">
                    <c:v>3학년</c:v>
                  </c:pt>
                  <c:pt idx="4">
                    <c:v>4학년</c:v>
                  </c:pt>
                </c:lvl>
                <c:lvl>
                  <c:pt idx="0">
                    <c:v>전체</c:v>
                  </c:pt>
                  <c:pt idx="1">
                    <c:v>학년</c:v>
                  </c:pt>
                </c:lvl>
              </c:multiLvlStrCache>
            </c:multiLvlStrRef>
          </c:cat>
          <c:val>
            <c:numRef>
              <c:f>'[Microsoft PowerPoint의 차트]Sheet1'!$D$2:$D$6</c:f>
              <c:numCache>
                <c:formatCode>General</c:formatCode>
                <c:ptCount val="5"/>
                <c:pt idx="0">
                  <c:v>53.7</c:v>
                </c:pt>
                <c:pt idx="1">
                  <c:v>56.3</c:v>
                </c:pt>
                <c:pt idx="2">
                  <c:v>52.2</c:v>
                </c:pt>
                <c:pt idx="3">
                  <c:v>51.9</c:v>
                </c:pt>
                <c:pt idx="4">
                  <c:v>54.6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57648"/>
        <c:axId val="193958192"/>
      </c:barChart>
      <c:catAx>
        <c:axId val="19395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8192"/>
        <c:crosses val="autoZero"/>
        <c:auto val="1"/>
        <c:lblAlgn val="ctr"/>
        <c:lblOffset val="100"/>
        <c:noMultiLvlLbl val="0"/>
      </c:catAx>
      <c:valAx>
        <c:axId val="19395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7648"/>
        <c:crosses val="autoZero"/>
        <c:crossBetween val="between"/>
      </c:valAx>
      <c:spPr>
        <a:pattFill prst="pct5">
          <a:fgClr>
            <a:schemeClr val="bg1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92917106009767E-2"/>
          <c:y val="3.0541172747366063E-2"/>
          <c:w val="0.87600253670937001"/>
          <c:h val="0.73878086852842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차트]Sheet1'!$A$2:$B$4</c:f>
              <c:multiLvlStrCache>
                <c:ptCount val="3"/>
                <c:lvl>
                  <c:pt idx="1">
                    <c:v>1캠퍼스</c:v>
                  </c:pt>
                  <c:pt idx="2">
                    <c:v>2캠퍼스</c:v>
                  </c:pt>
                </c:lvl>
                <c:lvl>
                  <c:pt idx="0">
                    <c:v>전체</c:v>
                  </c:pt>
                  <c:pt idx="1">
                    <c:v>캠퍼스</c:v>
                  </c:pt>
                </c:lvl>
              </c:multiLvlStrCache>
            </c:multiLvlStrRef>
          </c:cat>
          <c:val>
            <c:numRef>
              <c:f>'[Microsoft PowerPoint의 차트]Sheet1'!$C$2:$C$4</c:f>
              <c:numCache>
                <c:formatCode>0.0</c:formatCode>
                <c:ptCount val="3"/>
                <c:pt idx="0">
                  <c:v>47.7</c:v>
                </c:pt>
                <c:pt idx="1">
                  <c:v>47.9</c:v>
                </c:pt>
                <c:pt idx="2">
                  <c:v>47.3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'[Microsoft PowerPoint의 차트]Sheet1'!$A$2:$B$4</c:f>
              <c:multiLvlStrCache>
                <c:ptCount val="3"/>
                <c:lvl>
                  <c:pt idx="1">
                    <c:v>1캠퍼스</c:v>
                  </c:pt>
                  <c:pt idx="2">
                    <c:v>2캠퍼스</c:v>
                  </c:pt>
                </c:lvl>
                <c:lvl>
                  <c:pt idx="0">
                    <c:v>전체</c:v>
                  </c:pt>
                  <c:pt idx="1">
                    <c:v>캠퍼스</c:v>
                  </c:pt>
                </c:lvl>
              </c:multiLvlStrCache>
            </c:multiLvlStrRef>
          </c:cat>
          <c:val>
            <c:numRef>
              <c:f>'[Microsoft PowerPoint의 차트]Sheet1'!$D$2:$D$4</c:f>
              <c:numCache>
                <c:formatCode>General</c:formatCode>
                <c:ptCount val="3"/>
                <c:pt idx="0">
                  <c:v>53.7</c:v>
                </c:pt>
                <c:pt idx="1">
                  <c:v>53.6</c:v>
                </c:pt>
                <c:pt idx="2">
                  <c:v>54.5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853552"/>
        <c:axId val="316842128"/>
      </c:barChart>
      <c:catAx>
        <c:axId val="31685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6842128"/>
        <c:crosses val="autoZero"/>
        <c:auto val="1"/>
        <c:lblAlgn val="ctr"/>
        <c:lblOffset val="100"/>
        <c:noMultiLvlLbl val="0"/>
      </c:catAx>
      <c:valAx>
        <c:axId val="31684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685355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강의실</c:v>
                  </c:pt>
                  <c:pt idx="2">
                    <c:v>실험•실습실</c:v>
                  </c:pt>
                  <c:pt idx="3">
                    <c:v>도서관</c:v>
                  </c:pt>
                  <c:pt idx="4">
                    <c:v>복지시설 일반</c:v>
                  </c:pt>
                </c:lvl>
                <c:lvl>
                  <c:pt idx="0">
                    <c:v>대학 인프라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General</c:formatCode>
                <c:ptCount val="5"/>
                <c:pt idx="0">
                  <c:v>44.2</c:v>
                </c:pt>
                <c:pt idx="1">
                  <c:v>46.1</c:v>
                </c:pt>
                <c:pt idx="2">
                  <c:v>46.9</c:v>
                </c:pt>
                <c:pt idx="3">
                  <c:v>51.8</c:v>
                </c:pt>
                <c:pt idx="4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강의실</c:v>
                  </c:pt>
                  <c:pt idx="2">
                    <c:v>실험•실습실</c:v>
                  </c:pt>
                  <c:pt idx="3">
                    <c:v>도서관</c:v>
                  </c:pt>
                  <c:pt idx="4">
                    <c:v>복지시설 일반</c:v>
                  </c:pt>
                </c:lvl>
                <c:lvl>
                  <c:pt idx="0">
                    <c:v>대학 인프라</c:v>
                  </c:pt>
                </c:lvl>
              </c:multiLvlStrCache>
            </c:multiLvlStrRef>
          </c:cat>
          <c:val>
            <c:numRef>
              <c:f>'[Microsoft PowerPoint의 차트]Sheet1'!$D$2:$D$6</c:f>
              <c:numCache>
                <c:formatCode>General</c:formatCode>
                <c:ptCount val="5"/>
                <c:pt idx="0">
                  <c:v>50.6</c:v>
                </c:pt>
                <c:pt idx="1">
                  <c:v>49.1</c:v>
                </c:pt>
                <c:pt idx="2">
                  <c:v>51.4</c:v>
                </c:pt>
                <c:pt idx="3">
                  <c:v>56.9</c:v>
                </c:pt>
                <c:pt idx="4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8059680"/>
        <c:axId val="193954928"/>
      </c:barChart>
      <c:catAx>
        <c:axId val="191805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4928"/>
        <c:crosses val="autoZero"/>
        <c:auto val="1"/>
        <c:lblAlgn val="ctr"/>
        <c:lblOffset val="100"/>
        <c:noMultiLvlLbl val="0"/>
      </c:catAx>
      <c:valAx>
        <c:axId val="19395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805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결과 값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강의실</c:v>
                  </c:pt>
                  <c:pt idx="1">
                    <c:v>실험실습실</c:v>
                  </c:pt>
                  <c:pt idx="2">
                    <c:v>도서관</c:v>
                  </c:pt>
                  <c:pt idx="3">
                    <c:v>복지시설</c:v>
                  </c:pt>
                </c:lvl>
                <c:lvl>
                  <c:pt idx="0">
                    <c:v>대학 인프라 개선노력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0.0</c:formatCode>
                <c:ptCount val="4"/>
                <c:pt idx="0">
                  <c:v>50.5</c:v>
                </c:pt>
                <c:pt idx="1">
                  <c:v>50.9</c:v>
                </c:pt>
                <c:pt idx="2">
                  <c:v>57.1</c:v>
                </c:pt>
                <c:pt idx="3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4D-4C0F-8F17-C72EA6D5C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66352"/>
        <c:axId val="193952208"/>
      </c:barChart>
      <c:catAx>
        <c:axId val="1939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2208"/>
        <c:crosses val="autoZero"/>
        <c:auto val="1"/>
        <c:lblAlgn val="ctr"/>
        <c:lblOffset val="100"/>
        <c:noMultiLvlLbl val="0"/>
      </c:catAx>
      <c:valAx>
        <c:axId val="193952208"/>
        <c:scaling>
          <c:orientation val="minMax"/>
          <c:max val="7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663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차트]Sheet1'!$A$2:$B$4</c:f>
              <c:multiLvlStrCache>
                <c:ptCount val="3"/>
                <c:lvl>
                  <c:pt idx="0">
                    <c:v>영역만족도</c:v>
                  </c:pt>
                  <c:pt idx="1">
                    <c:v>학과 행정</c:v>
                  </c:pt>
                  <c:pt idx="2">
                    <c:v>대학 행정</c:v>
                  </c:pt>
                </c:lvl>
                <c:lvl>
                  <c:pt idx="0">
                    <c:v>행정 서비스</c:v>
                  </c:pt>
                </c:lvl>
              </c:multiLvlStrCache>
            </c:multiLvlStrRef>
          </c:cat>
          <c:val>
            <c:numRef>
              <c:f>'[Microsoft PowerPoint의 차트]Sheet1'!$C$2:$C$4</c:f>
              <c:numCache>
                <c:formatCode>General</c:formatCode>
                <c:ptCount val="3"/>
                <c:pt idx="0">
                  <c:v>52.3</c:v>
                </c:pt>
                <c:pt idx="1">
                  <c:v>58.4</c:v>
                </c:pt>
                <c:pt idx="2">
                  <c:v>46.2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'[Microsoft PowerPoint의 차트]Sheet1'!$A$2:$B$4</c:f>
              <c:multiLvlStrCache>
                <c:ptCount val="3"/>
                <c:lvl>
                  <c:pt idx="0">
                    <c:v>영역만족도</c:v>
                  </c:pt>
                  <c:pt idx="1">
                    <c:v>학과 행정</c:v>
                  </c:pt>
                  <c:pt idx="2">
                    <c:v>대학 행정</c:v>
                  </c:pt>
                </c:lvl>
                <c:lvl>
                  <c:pt idx="0">
                    <c:v>행정 서비스</c:v>
                  </c:pt>
                </c:lvl>
              </c:multiLvlStrCache>
            </c:multiLvlStrRef>
          </c:cat>
          <c:val>
            <c:numRef>
              <c:f>'[Microsoft PowerPoint의 차트]Sheet1'!$D$2:$D$4</c:f>
              <c:numCache>
                <c:formatCode>General</c:formatCode>
                <c:ptCount val="3"/>
                <c:pt idx="0">
                  <c:v>57.6</c:v>
                </c:pt>
                <c:pt idx="1">
                  <c:v>63.3</c:v>
                </c:pt>
                <c:pt idx="2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52752"/>
        <c:axId val="193953296"/>
      </c:barChart>
      <c:catAx>
        <c:axId val="19395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3296"/>
        <c:crosses val="autoZero"/>
        <c:auto val="1"/>
        <c:lblAlgn val="ctr"/>
        <c:lblOffset val="100"/>
        <c:noMultiLvlLbl val="0"/>
      </c:catAx>
      <c:valAx>
        <c:axId val="19395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차트]Sheet1'!$E$2:$F$4</c:f>
              <c:multiLvlStrCache>
                <c:ptCount val="3"/>
                <c:lvl>
                  <c:pt idx="0">
                    <c:v>전체</c:v>
                  </c:pt>
                  <c:pt idx="1">
                    <c:v>학과행정</c:v>
                  </c:pt>
                  <c:pt idx="2">
                    <c:v>대학행정</c:v>
                  </c:pt>
                </c:lvl>
                <c:lvl>
                  <c:pt idx="0">
                    <c:v>대학행정</c:v>
                  </c:pt>
                </c:lvl>
              </c:multiLvlStrCache>
            </c:multiLvlStrRef>
          </c:cat>
          <c:val>
            <c:numRef>
              <c:f>'[Microsoft PowerPoint의 차트]Sheet1'!$G$2:$G$4</c:f>
              <c:numCache>
                <c:formatCode>General</c:formatCode>
                <c:ptCount val="3"/>
                <c:pt idx="0">
                  <c:v>52.7</c:v>
                </c:pt>
                <c:pt idx="1">
                  <c:v>55.8</c:v>
                </c:pt>
                <c:pt idx="2">
                  <c:v>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56016"/>
        <c:axId val="1379871024"/>
      </c:barChart>
      <c:catAx>
        <c:axId val="19395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9871024"/>
        <c:crosses val="autoZero"/>
        <c:auto val="1"/>
        <c:lblAlgn val="ctr"/>
        <c:lblOffset val="100"/>
        <c:noMultiLvlLbl val="0"/>
      </c:catAx>
      <c:valAx>
        <c:axId val="137987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395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PowerPoint의 차트]Sheet1'!$C$1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장학제도</c:v>
                  </c:pt>
                  <c:pt idx="2">
                    <c:v>대학상담</c:v>
                  </c:pt>
                  <c:pt idx="3">
                    <c:v>지도교수</c:v>
                  </c:pt>
                  <c:pt idx="4">
                    <c:v>동아리</c:v>
                  </c:pt>
                </c:lvl>
                <c:lvl>
                  <c:pt idx="0">
                    <c:v>학생활동지원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General</c:formatCode>
                <c:ptCount val="5"/>
                <c:pt idx="0">
                  <c:v>45.8</c:v>
                </c:pt>
                <c:pt idx="1">
                  <c:v>40.200000000000003</c:v>
                </c:pt>
                <c:pt idx="2">
                  <c:v>44.3</c:v>
                </c:pt>
                <c:pt idx="3">
                  <c:v>54.2</c:v>
                </c:pt>
                <c:pt idx="4">
                  <c:v>46.4</c:v>
                </c:pt>
              </c:numCache>
            </c:numRef>
          </c:val>
        </c:ser>
        <c:ser>
          <c:idx val="1"/>
          <c:order val="1"/>
          <c:tx>
            <c:strRef>
              <c:f>'[Microsoft PowerPoint의 차트]Sheet1'!$D$1</c:f>
              <c:strCache>
                <c:ptCount val="1"/>
                <c:pt idx="0">
                  <c:v>2017</c:v>
                </c:pt>
              </c:strCache>
            </c:strRef>
          </c:tx>
          <c:spPr>
            <a:pattFill prst="pct7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영역만족도</c:v>
                  </c:pt>
                  <c:pt idx="1">
                    <c:v>장학제도</c:v>
                  </c:pt>
                  <c:pt idx="2">
                    <c:v>대학상담</c:v>
                  </c:pt>
                  <c:pt idx="3">
                    <c:v>지도교수</c:v>
                  </c:pt>
                  <c:pt idx="4">
                    <c:v>동아리</c:v>
                  </c:pt>
                </c:lvl>
                <c:lvl>
                  <c:pt idx="0">
                    <c:v>학생활동지원</c:v>
                  </c:pt>
                </c:lvl>
              </c:multiLvlStrCache>
            </c:multiLvlStrRef>
          </c:cat>
          <c:val>
            <c:numRef>
              <c:f>'[Microsoft PowerPoint의 차트]Sheet1'!$D$2:$D$6</c:f>
              <c:numCache>
                <c:formatCode>General</c:formatCode>
                <c:ptCount val="5"/>
                <c:pt idx="0">
                  <c:v>51.7</c:v>
                </c:pt>
                <c:pt idx="1">
                  <c:v>44.4</c:v>
                </c:pt>
                <c:pt idx="2">
                  <c:v>53</c:v>
                </c:pt>
                <c:pt idx="3">
                  <c:v>59.3</c:v>
                </c:pt>
                <c:pt idx="4">
                  <c:v>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9875920"/>
        <c:axId val="225272112"/>
      </c:barChart>
      <c:catAx>
        <c:axId val="137987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5272112"/>
        <c:crosses val="autoZero"/>
        <c:auto val="1"/>
        <c:lblAlgn val="ctr"/>
        <c:lblOffset val="100"/>
        <c:noMultiLvlLbl val="0"/>
      </c:catAx>
      <c:valAx>
        <c:axId val="22527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987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'[Microsoft PowerPoint의 차트]Sheet1'!$A$2:$B$6</c:f>
              <c:multiLvlStrCache>
                <c:ptCount val="5"/>
                <c:lvl>
                  <c:pt idx="0">
                    <c:v>전체</c:v>
                  </c:pt>
                  <c:pt idx="1">
                    <c:v>장학제도</c:v>
                  </c:pt>
                  <c:pt idx="2">
                    <c:v>대학상담</c:v>
                  </c:pt>
                  <c:pt idx="3">
                    <c:v>지도교수</c:v>
                  </c:pt>
                  <c:pt idx="4">
                    <c:v>동아리</c:v>
                  </c:pt>
                </c:lvl>
                <c:lvl>
                  <c:pt idx="0">
                    <c:v>학생활동지원</c:v>
                  </c:pt>
                </c:lvl>
              </c:multiLvlStrCache>
            </c:multiLvlStrRef>
          </c:cat>
          <c:val>
            <c:numRef>
              <c:f>'[Microsoft PowerPoint의 차트]Sheet1'!$C$2:$C$6</c:f>
              <c:numCache>
                <c:formatCode>General</c:formatCode>
                <c:ptCount val="5"/>
                <c:pt idx="0">
                  <c:v>46.3</c:v>
                </c:pt>
                <c:pt idx="1">
                  <c:v>37.6</c:v>
                </c:pt>
                <c:pt idx="2">
                  <c:v>45.6</c:v>
                </c:pt>
                <c:pt idx="3">
                  <c:v>55</c:v>
                </c:pt>
                <c:pt idx="4">
                  <c:v>47.2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36592"/>
        <c:axId val="494921920"/>
      </c:barChart>
      <c:catAx>
        <c:axId val="20073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94921920"/>
        <c:crosses val="autoZero"/>
        <c:auto val="1"/>
        <c:lblAlgn val="ctr"/>
        <c:lblOffset val="100"/>
        <c:noMultiLvlLbl val="0"/>
      </c:catAx>
      <c:valAx>
        <c:axId val="49492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73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45476-8C4B-440C-8E96-FAE2434EBBC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724449-B672-4726-AAB2-93E26C7DA2D7}">
      <dgm:prSet phldrT="[텍스트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400" b="1" dirty="0" smtClean="0"/>
            <a:t>종합 만족도</a:t>
          </a:r>
          <a:endParaRPr lang="en-US" altLang="ko-KR" sz="1400" b="1" dirty="0" smtClean="0"/>
        </a:p>
        <a:p>
          <a:pPr latinLnBrk="1"/>
          <a:r>
            <a:rPr lang="en-US" altLang="ko-KR" sz="1400" b="1" dirty="0" smtClean="0"/>
            <a:t>53.7</a:t>
          </a:r>
          <a:r>
            <a:rPr lang="ko-KR" altLang="en-US" sz="1400" b="1" dirty="0" smtClean="0"/>
            <a:t>점</a:t>
          </a:r>
          <a:endParaRPr lang="ko-KR" altLang="en-US" sz="1400" b="1" dirty="0"/>
        </a:p>
      </dgm:t>
    </dgm:pt>
    <dgm:pt modelId="{485F0869-F636-47DC-81A9-B451C78BEB01}" type="parTrans" cxnId="{47B5DA4E-B5E1-48DB-8B7B-283961CD8054}">
      <dgm:prSet/>
      <dgm:spPr/>
      <dgm:t>
        <a:bodyPr/>
        <a:lstStyle/>
        <a:p>
          <a:pPr latinLnBrk="1"/>
          <a:endParaRPr lang="ko-KR" altLang="en-US"/>
        </a:p>
      </dgm:t>
    </dgm:pt>
    <dgm:pt modelId="{DF9A5407-28A6-4524-9494-5E2730D000A9}" type="sibTrans" cxnId="{47B5DA4E-B5E1-48DB-8B7B-283961CD8054}">
      <dgm:prSet/>
      <dgm:spPr/>
      <dgm:t>
        <a:bodyPr/>
        <a:lstStyle/>
        <a:p>
          <a:pPr latinLnBrk="1"/>
          <a:endParaRPr lang="ko-KR" altLang="en-US"/>
        </a:p>
      </dgm:t>
    </dgm:pt>
    <dgm:pt modelId="{94AC5C6C-B8D0-440D-A0AC-A8BE854AEF6F}">
      <dgm:prSet phldrT="[텍스트]" custT="1"/>
      <dgm:spPr>
        <a:solidFill>
          <a:schemeClr val="bg2">
            <a:lumMod val="50000"/>
          </a:schemeClr>
        </a:solidFill>
      </dgm:spPr>
      <dgm:t>
        <a:bodyPr/>
        <a:lstStyle/>
        <a:p>
          <a:pPr latinLnBrk="1"/>
          <a:r>
            <a:rPr lang="ko-KR" altLang="en-US" sz="1300" b="1" dirty="0" smtClean="0"/>
            <a:t>대학 인프라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50.6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6DCE453C-6B9C-40B5-9D77-DA621BA8E52E}" type="parTrans" cxnId="{CA2241B7-77C7-4290-8D0D-B1F7E5EC73B7}">
      <dgm:prSet/>
      <dgm:spPr/>
      <dgm:t>
        <a:bodyPr/>
        <a:lstStyle/>
        <a:p>
          <a:pPr latinLnBrk="1"/>
          <a:endParaRPr lang="ko-KR" altLang="en-US"/>
        </a:p>
      </dgm:t>
    </dgm:pt>
    <dgm:pt modelId="{143B5DCC-DFA7-462B-8670-ED0B71BF5158}" type="sibTrans" cxnId="{CA2241B7-77C7-4290-8D0D-B1F7E5EC73B7}">
      <dgm:prSet/>
      <dgm:spPr/>
      <dgm:t>
        <a:bodyPr/>
        <a:lstStyle/>
        <a:p>
          <a:pPr latinLnBrk="1"/>
          <a:endParaRPr lang="ko-KR" altLang="en-US"/>
        </a:p>
      </dgm:t>
    </dgm:pt>
    <dgm:pt modelId="{696D1739-0214-40C6-A94B-E09B151EB736}">
      <dgm:prSet phldrT="[텍스트]" custT="1"/>
      <dgm:spPr>
        <a:solidFill>
          <a:schemeClr val="accent6"/>
        </a:solidFill>
      </dgm:spPr>
      <dgm:t>
        <a:bodyPr/>
        <a:lstStyle/>
        <a:p>
          <a:pPr latinLnBrk="1"/>
          <a:r>
            <a:rPr lang="ko-KR" altLang="en-US" sz="1300" b="1" dirty="0" smtClean="0"/>
            <a:t>행정 서비스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57.6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8EED9363-DD0F-43CB-94C1-022C0E536210}" type="parTrans" cxnId="{810DA1B2-50C6-4081-8487-CB726DEB46EE}">
      <dgm:prSet/>
      <dgm:spPr/>
      <dgm:t>
        <a:bodyPr/>
        <a:lstStyle/>
        <a:p>
          <a:pPr latinLnBrk="1"/>
          <a:endParaRPr lang="ko-KR" altLang="en-US"/>
        </a:p>
      </dgm:t>
    </dgm:pt>
    <dgm:pt modelId="{1C5E4761-3750-4BF3-91DE-EF150BAA2077}" type="sibTrans" cxnId="{810DA1B2-50C6-4081-8487-CB726DEB46EE}">
      <dgm:prSet/>
      <dgm:spPr/>
      <dgm:t>
        <a:bodyPr/>
        <a:lstStyle/>
        <a:p>
          <a:pPr latinLnBrk="1"/>
          <a:endParaRPr lang="ko-KR" altLang="en-US"/>
        </a:p>
      </dgm:t>
    </dgm:pt>
    <dgm:pt modelId="{247323BF-67E4-4E3B-BC08-BE8562941E15}">
      <dgm:prSet phldrT="[텍스트]" custT="1"/>
      <dgm:spPr>
        <a:solidFill>
          <a:schemeClr val="accent5"/>
        </a:solidFill>
      </dgm:spPr>
      <dgm:t>
        <a:bodyPr/>
        <a:lstStyle/>
        <a:p>
          <a:pPr latinLnBrk="1"/>
          <a:r>
            <a:rPr lang="ko-KR" altLang="en-US" sz="1300" b="1" dirty="0" smtClean="0"/>
            <a:t>학생활동지원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51.7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0D5EEA3E-9E58-48DE-9816-3700EE94F89C}" type="parTrans" cxnId="{4AB632A6-3815-4082-8BA0-23576AE9FDEC}">
      <dgm:prSet/>
      <dgm:spPr/>
      <dgm:t>
        <a:bodyPr/>
        <a:lstStyle/>
        <a:p>
          <a:pPr latinLnBrk="1"/>
          <a:endParaRPr lang="ko-KR" altLang="en-US"/>
        </a:p>
      </dgm:t>
    </dgm:pt>
    <dgm:pt modelId="{559A515C-5833-4D0A-9C8A-A50B661AF310}" type="sibTrans" cxnId="{4AB632A6-3815-4082-8BA0-23576AE9FDEC}">
      <dgm:prSet/>
      <dgm:spPr/>
      <dgm:t>
        <a:bodyPr/>
        <a:lstStyle/>
        <a:p>
          <a:pPr latinLnBrk="1"/>
          <a:endParaRPr lang="ko-KR" altLang="en-US"/>
        </a:p>
      </dgm:t>
    </dgm:pt>
    <dgm:pt modelId="{0F485016-F7AB-49AC-A650-6B68A1431BA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300" b="1" dirty="0" smtClean="0"/>
            <a:t>학생역량강화 및 </a:t>
          </a:r>
          <a:r>
            <a:rPr lang="ko-KR" altLang="en-US" sz="1300" b="1" dirty="0" err="1" smtClean="0"/>
            <a:t>취창업지원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49.1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E664A7D9-AD9B-4FE4-97BB-3D749118C25C}" type="parTrans" cxnId="{F6AF5A63-2915-4739-B992-99F368AC681A}">
      <dgm:prSet/>
      <dgm:spPr/>
      <dgm:t>
        <a:bodyPr/>
        <a:lstStyle/>
        <a:p>
          <a:pPr latinLnBrk="1"/>
          <a:endParaRPr lang="ko-KR" altLang="en-US"/>
        </a:p>
      </dgm:t>
    </dgm:pt>
    <dgm:pt modelId="{95A393E3-A5FD-4D78-8C0B-20167BDEB9DB}" type="sibTrans" cxnId="{F6AF5A63-2915-4739-B992-99F368AC681A}">
      <dgm:prSet/>
      <dgm:spPr/>
      <dgm:t>
        <a:bodyPr/>
        <a:lstStyle/>
        <a:p>
          <a:pPr latinLnBrk="1"/>
          <a:endParaRPr lang="ko-KR" altLang="en-US"/>
        </a:p>
      </dgm:t>
    </dgm:pt>
    <dgm:pt modelId="{8D8129A2-31E5-4595-8AF4-3A8D8DD8ED0E}">
      <dgm:prSet custT="1"/>
      <dgm:spPr>
        <a:solidFill>
          <a:schemeClr val="accent3"/>
        </a:solidFill>
      </dgm:spPr>
      <dgm:t>
        <a:bodyPr/>
        <a:lstStyle/>
        <a:p>
          <a:pPr latinLnBrk="1"/>
          <a:r>
            <a:rPr lang="ko-KR" altLang="en-US" sz="1300" b="1" dirty="0" smtClean="0"/>
            <a:t>교육과정 및 운영</a:t>
          </a:r>
          <a:endParaRPr lang="en-US" altLang="ko-KR" sz="1300" b="1" dirty="0" smtClean="0"/>
        </a:p>
        <a:p>
          <a:pPr latinLnBrk="1"/>
          <a:r>
            <a:rPr lang="en-US" altLang="ko-KR" sz="1300" b="1" dirty="0" smtClean="0"/>
            <a:t>52.7</a:t>
          </a:r>
          <a:r>
            <a:rPr lang="ko-KR" altLang="en-US" sz="1300" b="1" dirty="0" smtClean="0"/>
            <a:t>점</a:t>
          </a:r>
          <a:endParaRPr lang="ko-KR" altLang="en-US" sz="1300" b="1" dirty="0"/>
        </a:p>
      </dgm:t>
    </dgm:pt>
    <dgm:pt modelId="{BFF0C035-C957-4C47-B776-5C790A4C2FCF}" type="parTrans" cxnId="{E0EA2AE9-0B19-4E1B-BA88-F34D08AC2042}">
      <dgm:prSet/>
      <dgm:spPr/>
      <dgm:t>
        <a:bodyPr/>
        <a:lstStyle/>
        <a:p>
          <a:pPr latinLnBrk="1"/>
          <a:endParaRPr lang="ko-KR" altLang="en-US"/>
        </a:p>
      </dgm:t>
    </dgm:pt>
    <dgm:pt modelId="{224D6432-1FC8-4632-8BF2-2EF5E18A9F7D}" type="sibTrans" cxnId="{E0EA2AE9-0B19-4E1B-BA88-F34D08AC2042}">
      <dgm:prSet/>
      <dgm:spPr/>
      <dgm:t>
        <a:bodyPr/>
        <a:lstStyle/>
        <a:p>
          <a:pPr latinLnBrk="1"/>
          <a:endParaRPr lang="ko-KR" altLang="en-US"/>
        </a:p>
      </dgm:t>
    </dgm:pt>
    <dgm:pt modelId="{E73069C4-3FBE-44D7-B5C0-C6132AC8B1AF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latinLnBrk="1"/>
          <a:r>
            <a:rPr lang="ko-KR" altLang="en-US" sz="1300" b="1" dirty="0" smtClean="0"/>
            <a:t>교수</a:t>
          </a:r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•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학습</a:t>
          </a:r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-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강의</a:t>
          </a:r>
          <a:endParaRPr lang="en-US" altLang="ko-KR" sz="1300" b="1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atinLnBrk="1"/>
          <a:r>
            <a:rPr lang="en-US" altLang="ko-KR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64.0</a:t>
          </a:r>
          <a:r>
            <a:rPr lang="ko-KR" altLang="en-US" sz="1300" b="1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점</a:t>
          </a:r>
          <a:endParaRPr lang="ko-KR" altLang="en-US" sz="1300" b="1" dirty="0"/>
        </a:p>
      </dgm:t>
    </dgm:pt>
    <dgm:pt modelId="{B9CC4CBA-2F95-47F3-85CF-95D284F59108}" type="parTrans" cxnId="{D9C65E61-B825-44C0-9AB0-A3899638F711}">
      <dgm:prSet/>
      <dgm:spPr/>
      <dgm:t>
        <a:bodyPr/>
        <a:lstStyle/>
        <a:p>
          <a:pPr latinLnBrk="1"/>
          <a:endParaRPr lang="ko-KR" altLang="en-US"/>
        </a:p>
      </dgm:t>
    </dgm:pt>
    <dgm:pt modelId="{19DBF09D-2216-4E93-8F0C-9D800E84CB0B}" type="sibTrans" cxnId="{D9C65E61-B825-44C0-9AB0-A3899638F711}">
      <dgm:prSet/>
      <dgm:spPr/>
      <dgm:t>
        <a:bodyPr/>
        <a:lstStyle/>
        <a:p>
          <a:pPr latinLnBrk="1"/>
          <a:endParaRPr lang="ko-KR" altLang="en-US"/>
        </a:p>
      </dgm:t>
    </dgm:pt>
    <dgm:pt modelId="{E592E840-8666-4C23-BFE3-5D7F0D3F11AC}" type="pres">
      <dgm:prSet presAssocID="{BAD45476-8C4B-440C-8E96-FAE2434EBB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7B13E4-5631-497D-8340-EEB370932B4D}" type="pres">
      <dgm:prSet presAssocID="{B1724449-B672-4726-AAB2-93E26C7DA2D7}" presName="singleCycle" presStyleCnt="0"/>
      <dgm:spPr/>
    </dgm:pt>
    <dgm:pt modelId="{1F3BD611-12E8-4695-A0CB-F80E0600955A}" type="pres">
      <dgm:prSet presAssocID="{B1724449-B672-4726-AAB2-93E26C7DA2D7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ACC1C3-35BD-439F-B7C7-180CCE605A0F}" type="pres">
      <dgm:prSet presAssocID="{6DCE453C-6B9C-40B5-9D77-DA621BA8E52E}" presName="Name56" presStyleLbl="parChTrans1D2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B91C0621-F02C-4736-B6AE-325D57229786}" type="pres">
      <dgm:prSet presAssocID="{94AC5C6C-B8D0-440D-A0AC-A8BE854AEF6F}" presName="text0" presStyleLbl="node1" presStyleIdx="1" presStyleCnt="7" custScaleX="1858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F6EBB4-8FD4-467A-A522-56A96197557A}" type="pres">
      <dgm:prSet presAssocID="{8EED9363-DD0F-43CB-94C1-022C0E536210}" presName="Name56" presStyleLbl="parChTrans1D2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DE04D32-82A8-4B3E-934A-BC9F952EDC56}" type="pres">
      <dgm:prSet presAssocID="{696D1739-0214-40C6-A94B-E09B151EB736}" presName="text0" presStyleLbl="node1" presStyleIdx="2" presStyleCnt="7" custScaleX="185891" custRadScaleRad="138914" custRadScaleInc="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B40221-A23D-4E2F-B80D-801D3EDF952C}" type="pres">
      <dgm:prSet presAssocID="{0D5EEA3E-9E58-48DE-9816-3700EE94F89C}" presName="Name56" presStyleLbl="parChTrans1D2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26CD441A-233F-4078-B990-9051CDE9B9E3}" type="pres">
      <dgm:prSet presAssocID="{247323BF-67E4-4E3B-BC08-BE8562941E15}" presName="text0" presStyleLbl="node1" presStyleIdx="3" presStyleCnt="7" custScaleX="185891" custRadScaleRad="138914" custRadScaleInc="-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3EDC72-B489-4480-8697-2D520D95BCA0}" type="pres">
      <dgm:prSet presAssocID="{E664A7D9-AD9B-4FE4-97BB-3D749118C25C}" presName="Name56" presStyleLbl="parChTrans1D2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B06F68F-DA05-48F1-81E9-9777E897A524}" type="pres">
      <dgm:prSet presAssocID="{0F485016-F7AB-49AC-A650-6B68A1431BA5}" presName="text0" presStyleLbl="node1" presStyleIdx="4" presStyleCnt="7" custScaleX="1858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0349F2-CB2A-4BF5-A4A1-D7A527BF6324}" type="pres">
      <dgm:prSet presAssocID="{BFF0C035-C957-4C47-B776-5C790A4C2FCF}" presName="Name56" presStyleLbl="parChTrans1D2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719C7E4E-CB0B-4332-BD79-5FF6938D9351}" type="pres">
      <dgm:prSet presAssocID="{8D8129A2-31E5-4595-8AF4-3A8D8DD8ED0E}" presName="text0" presStyleLbl="node1" presStyleIdx="5" presStyleCnt="7" custScaleX="185891" custRadScaleRad="138914" custRadScaleInc="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99DD35-5747-43C8-A3F4-2F2F5FDDAF73}" type="pres">
      <dgm:prSet presAssocID="{B9CC4CBA-2F95-47F3-85CF-95D284F59108}" presName="Name56" presStyleLbl="parChTrans1D2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FF1A4562-EC9F-49C0-AA5A-8ED119259FE2}" type="pres">
      <dgm:prSet presAssocID="{E73069C4-3FBE-44D7-B5C0-C6132AC8B1AF}" presName="text0" presStyleLbl="node1" presStyleIdx="6" presStyleCnt="7" custScaleX="185891" custRadScaleRad="138914" custRadScaleInc="-2968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EA41ABC-CB64-4715-874A-BBED8090A785}" type="presOf" srcId="{E73069C4-3FBE-44D7-B5C0-C6132AC8B1AF}" destId="{FF1A4562-EC9F-49C0-AA5A-8ED119259FE2}" srcOrd="0" destOrd="0" presId="urn:microsoft.com/office/officeart/2008/layout/RadialCluster"/>
    <dgm:cxn modelId="{D7B12D79-064E-45BA-A8B0-F23AB3741C6E}" type="presOf" srcId="{247323BF-67E4-4E3B-BC08-BE8562941E15}" destId="{26CD441A-233F-4078-B990-9051CDE9B9E3}" srcOrd="0" destOrd="0" presId="urn:microsoft.com/office/officeart/2008/layout/RadialCluster"/>
    <dgm:cxn modelId="{9128B85A-B0AD-44B9-BFB1-F0FF99F9015E}" type="presOf" srcId="{696D1739-0214-40C6-A94B-E09B151EB736}" destId="{CDE04D32-82A8-4B3E-934A-BC9F952EDC56}" srcOrd="0" destOrd="0" presId="urn:microsoft.com/office/officeart/2008/layout/RadialCluster"/>
    <dgm:cxn modelId="{2B16112C-B302-49CF-9931-B876FF1C4B34}" type="presOf" srcId="{8D8129A2-31E5-4595-8AF4-3A8D8DD8ED0E}" destId="{719C7E4E-CB0B-4332-BD79-5FF6938D9351}" srcOrd="0" destOrd="0" presId="urn:microsoft.com/office/officeart/2008/layout/RadialCluster"/>
    <dgm:cxn modelId="{47B5DA4E-B5E1-48DB-8B7B-283961CD8054}" srcId="{BAD45476-8C4B-440C-8E96-FAE2434EBBC7}" destId="{B1724449-B672-4726-AAB2-93E26C7DA2D7}" srcOrd="0" destOrd="0" parTransId="{485F0869-F636-47DC-81A9-B451C78BEB01}" sibTransId="{DF9A5407-28A6-4524-9494-5E2730D000A9}"/>
    <dgm:cxn modelId="{34C7B8DB-FB95-4018-B545-4669BA992DBB}" type="presOf" srcId="{6DCE453C-6B9C-40B5-9D77-DA621BA8E52E}" destId="{B0ACC1C3-35BD-439F-B7C7-180CCE605A0F}" srcOrd="0" destOrd="0" presId="urn:microsoft.com/office/officeart/2008/layout/RadialCluster"/>
    <dgm:cxn modelId="{FF8D3589-CC7F-442A-8CED-3D7CA057FFF1}" type="presOf" srcId="{B1724449-B672-4726-AAB2-93E26C7DA2D7}" destId="{1F3BD611-12E8-4695-A0CB-F80E0600955A}" srcOrd="0" destOrd="0" presId="urn:microsoft.com/office/officeart/2008/layout/RadialCluster"/>
    <dgm:cxn modelId="{155B26F1-740B-4CB9-BB40-1AE66E541B3F}" type="presOf" srcId="{0D5EEA3E-9E58-48DE-9816-3700EE94F89C}" destId="{15B40221-A23D-4E2F-B80D-801D3EDF952C}" srcOrd="0" destOrd="0" presId="urn:microsoft.com/office/officeart/2008/layout/RadialCluster"/>
    <dgm:cxn modelId="{25A912E9-5A4F-413A-B96E-82529BFACACC}" type="presOf" srcId="{E664A7D9-AD9B-4FE4-97BB-3D749118C25C}" destId="{663EDC72-B489-4480-8697-2D520D95BCA0}" srcOrd="0" destOrd="0" presId="urn:microsoft.com/office/officeart/2008/layout/RadialCluster"/>
    <dgm:cxn modelId="{80666698-FC71-46BE-8023-7A924CEF2B98}" type="presOf" srcId="{94AC5C6C-B8D0-440D-A0AC-A8BE854AEF6F}" destId="{B91C0621-F02C-4736-B6AE-325D57229786}" srcOrd="0" destOrd="0" presId="urn:microsoft.com/office/officeart/2008/layout/RadialCluster"/>
    <dgm:cxn modelId="{E0EA2AE9-0B19-4E1B-BA88-F34D08AC2042}" srcId="{B1724449-B672-4726-AAB2-93E26C7DA2D7}" destId="{8D8129A2-31E5-4595-8AF4-3A8D8DD8ED0E}" srcOrd="4" destOrd="0" parTransId="{BFF0C035-C957-4C47-B776-5C790A4C2FCF}" sibTransId="{224D6432-1FC8-4632-8BF2-2EF5E18A9F7D}"/>
    <dgm:cxn modelId="{A4CFC657-56B9-4A25-B6CE-D54D00905756}" type="presOf" srcId="{BFF0C035-C957-4C47-B776-5C790A4C2FCF}" destId="{B30349F2-CB2A-4BF5-A4A1-D7A527BF6324}" srcOrd="0" destOrd="0" presId="urn:microsoft.com/office/officeart/2008/layout/RadialCluster"/>
    <dgm:cxn modelId="{3F9C735C-F19E-4850-A966-1B38B551D87E}" type="presOf" srcId="{BAD45476-8C4B-440C-8E96-FAE2434EBBC7}" destId="{E592E840-8666-4C23-BFE3-5D7F0D3F11AC}" srcOrd="0" destOrd="0" presId="urn:microsoft.com/office/officeart/2008/layout/RadialCluster"/>
    <dgm:cxn modelId="{F6AF5A63-2915-4739-B992-99F368AC681A}" srcId="{B1724449-B672-4726-AAB2-93E26C7DA2D7}" destId="{0F485016-F7AB-49AC-A650-6B68A1431BA5}" srcOrd="3" destOrd="0" parTransId="{E664A7D9-AD9B-4FE4-97BB-3D749118C25C}" sibTransId="{95A393E3-A5FD-4D78-8C0B-20167BDEB9DB}"/>
    <dgm:cxn modelId="{2098CDD7-FB17-4125-8A7D-5E3DD584A823}" type="presOf" srcId="{0F485016-F7AB-49AC-A650-6B68A1431BA5}" destId="{0B06F68F-DA05-48F1-81E9-9777E897A524}" srcOrd="0" destOrd="0" presId="urn:microsoft.com/office/officeart/2008/layout/RadialCluster"/>
    <dgm:cxn modelId="{82EB73BB-E4DA-4817-BA0B-B9860988E254}" type="presOf" srcId="{B9CC4CBA-2F95-47F3-85CF-95D284F59108}" destId="{E499DD35-5747-43C8-A3F4-2F2F5FDDAF73}" srcOrd="0" destOrd="0" presId="urn:microsoft.com/office/officeart/2008/layout/RadialCluster"/>
    <dgm:cxn modelId="{4AB632A6-3815-4082-8BA0-23576AE9FDEC}" srcId="{B1724449-B672-4726-AAB2-93E26C7DA2D7}" destId="{247323BF-67E4-4E3B-BC08-BE8562941E15}" srcOrd="2" destOrd="0" parTransId="{0D5EEA3E-9E58-48DE-9816-3700EE94F89C}" sibTransId="{559A515C-5833-4D0A-9C8A-A50B661AF310}"/>
    <dgm:cxn modelId="{CA2241B7-77C7-4290-8D0D-B1F7E5EC73B7}" srcId="{B1724449-B672-4726-AAB2-93E26C7DA2D7}" destId="{94AC5C6C-B8D0-440D-A0AC-A8BE854AEF6F}" srcOrd="0" destOrd="0" parTransId="{6DCE453C-6B9C-40B5-9D77-DA621BA8E52E}" sibTransId="{143B5DCC-DFA7-462B-8670-ED0B71BF5158}"/>
    <dgm:cxn modelId="{810DA1B2-50C6-4081-8487-CB726DEB46EE}" srcId="{B1724449-B672-4726-AAB2-93E26C7DA2D7}" destId="{696D1739-0214-40C6-A94B-E09B151EB736}" srcOrd="1" destOrd="0" parTransId="{8EED9363-DD0F-43CB-94C1-022C0E536210}" sibTransId="{1C5E4761-3750-4BF3-91DE-EF150BAA2077}"/>
    <dgm:cxn modelId="{2364CBEF-104F-4EC7-B525-1463764B0566}" type="presOf" srcId="{8EED9363-DD0F-43CB-94C1-022C0E536210}" destId="{87F6EBB4-8FD4-467A-A522-56A96197557A}" srcOrd="0" destOrd="0" presId="urn:microsoft.com/office/officeart/2008/layout/RadialCluster"/>
    <dgm:cxn modelId="{D9C65E61-B825-44C0-9AB0-A3899638F711}" srcId="{B1724449-B672-4726-AAB2-93E26C7DA2D7}" destId="{E73069C4-3FBE-44D7-B5C0-C6132AC8B1AF}" srcOrd="5" destOrd="0" parTransId="{B9CC4CBA-2F95-47F3-85CF-95D284F59108}" sibTransId="{19DBF09D-2216-4E93-8F0C-9D800E84CB0B}"/>
    <dgm:cxn modelId="{369CBF45-9EB2-43BE-8640-89E631E09F97}" type="presParOf" srcId="{E592E840-8666-4C23-BFE3-5D7F0D3F11AC}" destId="{1F7B13E4-5631-497D-8340-EEB370932B4D}" srcOrd="0" destOrd="0" presId="urn:microsoft.com/office/officeart/2008/layout/RadialCluster"/>
    <dgm:cxn modelId="{6AA85753-A6A2-4D03-870D-9644B6AAC80F}" type="presParOf" srcId="{1F7B13E4-5631-497D-8340-EEB370932B4D}" destId="{1F3BD611-12E8-4695-A0CB-F80E0600955A}" srcOrd="0" destOrd="0" presId="urn:microsoft.com/office/officeart/2008/layout/RadialCluster"/>
    <dgm:cxn modelId="{3ABF16CF-CC3F-48D7-9618-BD46CEF6DE2E}" type="presParOf" srcId="{1F7B13E4-5631-497D-8340-EEB370932B4D}" destId="{B0ACC1C3-35BD-439F-B7C7-180CCE605A0F}" srcOrd="1" destOrd="0" presId="urn:microsoft.com/office/officeart/2008/layout/RadialCluster"/>
    <dgm:cxn modelId="{B143D834-927D-494A-ACA9-7D0CDD923A82}" type="presParOf" srcId="{1F7B13E4-5631-497D-8340-EEB370932B4D}" destId="{B91C0621-F02C-4736-B6AE-325D57229786}" srcOrd="2" destOrd="0" presId="urn:microsoft.com/office/officeart/2008/layout/RadialCluster"/>
    <dgm:cxn modelId="{CCAED6F7-97B6-48ED-AD5F-87DEC41A8113}" type="presParOf" srcId="{1F7B13E4-5631-497D-8340-EEB370932B4D}" destId="{87F6EBB4-8FD4-467A-A522-56A96197557A}" srcOrd="3" destOrd="0" presId="urn:microsoft.com/office/officeart/2008/layout/RadialCluster"/>
    <dgm:cxn modelId="{7A1E1D11-D08E-4F40-A6E6-2495493DEE91}" type="presParOf" srcId="{1F7B13E4-5631-497D-8340-EEB370932B4D}" destId="{CDE04D32-82A8-4B3E-934A-BC9F952EDC56}" srcOrd="4" destOrd="0" presId="urn:microsoft.com/office/officeart/2008/layout/RadialCluster"/>
    <dgm:cxn modelId="{E31FC7FC-4BCC-4A60-89CC-9411B5B17D71}" type="presParOf" srcId="{1F7B13E4-5631-497D-8340-EEB370932B4D}" destId="{15B40221-A23D-4E2F-B80D-801D3EDF952C}" srcOrd="5" destOrd="0" presId="urn:microsoft.com/office/officeart/2008/layout/RadialCluster"/>
    <dgm:cxn modelId="{2EC87160-5D6B-4365-8714-95F78DCBF285}" type="presParOf" srcId="{1F7B13E4-5631-497D-8340-EEB370932B4D}" destId="{26CD441A-233F-4078-B990-9051CDE9B9E3}" srcOrd="6" destOrd="0" presId="urn:microsoft.com/office/officeart/2008/layout/RadialCluster"/>
    <dgm:cxn modelId="{6D32263C-53C0-4F42-9B39-A32ACAC90E73}" type="presParOf" srcId="{1F7B13E4-5631-497D-8340-EEB370932B4D}" destId="{663EDC72-B489-4480-8697-2D520D95BCA0}" srcOrd="7" destOrd="0" presId="urn:microsoft.com/office/officeart/2008/layout/RadialCluster"/>
    <dgm:cxn modelId="{BEE6AF3E-7B5D-472C-BD7D-CA6FC9433F16}" type="presParOf" srcId="{1F7B13E4-5631-497D-8340-EEB370932B4D}" destId="{0B06F68F-DA05-48F1-81E9-9777E897A524}" srcOrd="8" destOrd="0" presId="urn:microsoft.com/office/officeart/2008/layout/RadialCluster"/>
    <dgm:cxn modelId="{AC47D937-DC45-4ACD-8877-9968A148B155}" type="presParOf" srcId="{1F7B13E4-5631-497D-8340-EEB370932B4D}" destId="{B30349F2-CB2A-4BF5-A4A1-D7A527BF6324}" srcOrd="9" destOrd="0" presId="urn:microsoft.com/office/officeart/2008/layout/RadialCluster"/>
    <dgm:cxn modelId="{8BD13494-6572-4252-B5C5-0BCC151F9A2F}" type="presParOf" srcId="{1F7B13E4-5631-497D-8340-EEB370932B4D}" destId="{719C7E4E-CB0B-4332-BD79-5FF6938D9351}" srcOrd="10" destOrd="0" presId="urn:microsoft.com/office/officeart/2008/layout/RadialCluster"/>
    <dgm:cxn modelId="{20E2857D-F013-42C7-8208-FD701601D76E}" type="presParOf" srcId="{1F7B13E4-5631-497D-8340-EEB370932B4D}" destId="{E499DD35-5747-43C8-A3F4-2F2F5FDDAF73}" srcOrd="11" destOrd="0" presId="urn:microsoft.com/office/officeart/2008/layout/RadialCluster"/>
    <dgm:cxn modelId="{708E4812-3EF1-4C78-A6EB-C04536D088FB}" type="presParOf" srcId="{1F7B13E4-5631-497D-8340-EEB370932B4D}" destId="{FF1A4562-EC9F-49C0-AA5A-8ED119259FE2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BD611-12E8-4695-A0CB-F80E0600955A}">
      <dsp:nvSpPr>
        <dsp:cNvPr id="0" name=""/>
        <dsp:cNvSpPr/>
      </dsp:nvSpPr>
      <dsp:spPr>
        <a:xfrm>
          <a:off x="3813571" y="1436290"/>
          <a:ext cx="1231106" cy="1231106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 smtClean="0"/>
            <a:t>종합 만족도</a:t>
          </a:r>
          <a:endParaRPr lang="en-US" altLang="ko-KR" sz="1400" b="1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 smtClean="0"/>
            <a:t>53.7</a:t>
          </a:r>
          <a:r>
            <a:rPr lang="ko-KR" altLang="en-US" sz="1400" b="1" kern="1200" dirty="0" smtClean="0"/>
            <a:t>점</a:t>
          </a:r>
          <a:endParaRPr lang="ko-KR" altLang="en-US" sz="1400" b="1" kern="1200" dirty="0"/>
        </a:p>
      </dsp:txBody>
      <dsp:txXfrm>
        <a:off x="3873669" y="1496388"/>
        <a:ext cx="1110910" cy="1110910"/>
      </dsp:txXfrm>
    </dsp:sp>
    <dsp:sp modelId="{B0ACC1C3-35BD-439F-B7C7-180CCE605A0F}">
      <dsp:nvSpPr>
        <dsp:cNvPr id="0" name=""/>
        <dsp:cNvSpPr/>
      </dsp:nvSpPr>
      <dsp:spPr>
        <a:xfrm rot="16200000">
          <a:off x="4123576" y="1130742"/>
          <a:ext cx="6110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10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C0621-F02C-4736-B6AE-325D57229786}">
      <dsp:nvSpPr>
        <dsp:cNvPr id="0" name=""/>
        <dsp:cNvSpPr/>
      </dsp:nvSpPr>
      <dsp:spPr>
        <a:xfrm>
          <a:off x="3662471" y="352"/>
          <a:ext cx="1533305" cy="824841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대학 인프라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50.6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3702736" y="40617"/>
        <a:ext cx="1452775" cy="744311"/>
      </dsp:txXfrm>
    </dsp:sp>
    <dsp:sp modelId="{87F6EBB4-8FD4-467A-A522-56A96197557A}">
      <dsp:nvSpPr>
        <dsp:cNvPr id="0" name=""/>
        <dsp:cNvSpPr/>
      </dsp:nvSpPr>
      <dsp:spPr>
        <a:xfrm rot="20334240">
          <a:off x="5018023" y="1671226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04D32-82A8-4B3E-934A-BC9F952EDC56}">
      <dsp:nvSpPr>
        <dsp:cNvPr id="0" name=""/>
        <dsp:cNvSpPr/>
      </dsp:nvSpPr>
      <dsp:spPr>
        <a:xfrm>
          <a:off x="5786769" y="819895"/>
          <a:ext cx="1533305" cy="824841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행정 서비스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57.6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5827034" y="860160"/>
        <a:ext cx="1452775" cy="744311"/>
      </dsp:txXfrm>
    </dsp:sp>
    <dsp:sp modelId="{15B40221-A23D-4E2F-B80D-801D3EDF952C}">
      <dsp:nvSpPr>
        <dsp:cNvPr id="0" name=""/>
        <dsp:cNvSpPr/>
      </dsp:nvSpPr>
      <dsp:spPr>
        <a:xfrm rot="1265760">
          <a:off x="5018023" y="2432461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D441A-233F-4078-B990-9051CDE9B9E3}">
      <dsp:nvSpPr>
        <dsp:cNvPr id="0" name=""/>
        <dsp:cNvSpPr/>
      </dsp:nvSpPr>
      <dsp:spPr>
        <a:xfrm>
          <a:off x="5786769" y="2458951"/>
          <a:ext cx="1533305" cy="824841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학생활동지원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51.7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5827034" y="2499216"/>
        <a:ext cx="1452775" cy="744311"/>
      </dsp:txXfrm>
    </dsp:sp>
    <dsp:sp modelId="{663EDC72-B489-4480-8697-2D520D95BCA0}">
      <dsp:nvSpPr>
        <dsp:cNvPr id="0" name=""/>
        <dsp:cNvSpPr/>
      </dsp:nvSpPr>
      <dsp:spPr>
        <a:xfrm rot="5400000">
          <a:off x="4123576" y="2972945"/>
          <a:ext cx="6110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109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6F68F-DA05-48F1-81E9-9777E897A524}">
      <dsp:nvSpPr>
        <dsp:cNvPr id="0" name=""/>
        <dsp:cNvSpPr/>
      </dsp:nvSpPr>
      <dsp:spPr>
        <a:xfrm>
          <a:off x="3662471" y="3278494"/>
          <a:ext cx="1533305" cy="824841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학생역량강화 및 </a:t>
          </a:r>
          <a:r>
            <a:rPr lang="ko-KR" altLang="en-US" sz="1300" b="1" kern="1200" dirty="0" err="1" smtClean="0"/>
            <a:t>취창업지원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49.1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3702736" y="3318759"/>
        <a:ext cx="1452775" cy="744311"/>
      </dsp:txXfrm>
    </dsp:sp>
    <dsp:sp modelId="{B30349F2-CB2A-4BF5-A4A1-D7A527BF6324}">
      <dsp:nvSpPr>
        <dsp:cNvPr id="0" name=""/>
        <dsp:cNvSpPr/>
      </dsp:nvSpPr>
      <dsp:spPr>
        <a:xfrm rot="9534240">
          <a:off x="3044825" y="2432461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C7E4E-CB0B-4332-BD79-5FF6938D9351}">
      <dsp:nvSpPr>
        <dsp:cNvPr id="0" name=""/>
        <dsp:cNvSpPr/>
      </dsp:nvSpPr>
      <dsp:spPr>
        <a:xfrm>
          <a:off x="1538173" y="2458951"/>
          <a:ext cx="1533305" cy="82484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교육과정 및 운영</a:t>
          </a:r>
          <a:endParaRPr lang="en-US" altLang="ko-KR" sz="1300" b="1" kern="1200" dirty="0" smtClean="0"/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/>
            <a:t>52.7</a:t>
          </a:r>
          <a:r>
            <a:rPr lang="ko-KR" altLang="en-US" sz="1300" b="1" kern="1200" dirty="0" smtClean="0"/>
            <a:t>점</a:t>
          </a:r>
          <a:endParaRPr lang="ko-KR" altLang="en-US" sz="1300" b="1" kern="1200" dirty="0"/>
        </a:p>
      </dsp:txBody>
      <dsp:txXfrm>
        <a:off x="1578438" y="2499216"/>
        <a:ext cx="1452775" cy="744311"/>
      </dsp:txXfrm>
    </dsp:sp>
    <dsp:sp modelId="{E499DD35-5747-43C8-A3F4-2F2F5FDDAF73}">
      <dsp:nvSpPr>
        <dsp:cNvPr id="0" name=""/>
        <dsp:cNvSpPr/>
      </dsp:nvSpPr>
      <dsp:spPr>
        <a:xfrm rot="12065760">
          <a:off x="3044825" y="1671226"/>
          <a:ext cx="7954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40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A4562-EC9F-49C0-AA5A-8ED119259FE2}">
      <dsp:nvSpPr>
        <dsp:cNvPr id="0" name=""/>
        <dsp:cNvSpPr/>
      </dsp:nvSpPr>
      <dsp:spPr>
        <a:xfrm>
          <a:off x="1538173" y="819895"/>
          <a:ext cx="1533305" cy="824841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b="1" kern="1200" dirty="0" smtClean="0"/>
            <a:t>교수</a:t>
          </a: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•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학습</a:t>
          </a: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-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강의</a:t>
          </a:r>
          <a:endParaRPr lang="en-US" altLang="ko-KR" sz="1300" b="1" kern="1200" dirty="0" smtClean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64.0</a:t>
          </a:r>
          <a:r>
            <a:rPr lang="ko-KR" altLang="en-US" sz="1300" b="1" kern="1200" dirty="0" smtClean="0">
              <a:latin typeface="맑은 고딕" panose="020B0503020000020004" pitchFamily="50" charset="-127"/>
              <a:ea typeface="맑은 고딕" panose="020B0503020000020004" pitchFamily="50" charset="-127"/>
            </a:rPr>
            <a:t>점</a:t>
          </a:r>
          <a:endParaRPr lang="ko-KR" altLang="en-US" sz="1300" b="1" kern="1200" dirty="0"/>
        </a:p>
      </dsp:txBody>
      <dsp:txXfrm>
        <a:off x="1578438" y="860160"/>
        <a:ext cx="1452775" cy="744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23CAA-E087-47A5-A63F-D5CF7E387E73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C1C8B-303F-46F5-AA5C-E5C0C5D7E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3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E97E0-23CB-4899-AB73-184085887238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539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98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17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6085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3(보고서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215680" y="1844824"/>
            <a:ext cx="5804953" cy="912688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latinLnBrk="0">
              <a:defRPr sz="2800" b="1" cap="all" spc="0">
                <a:ln w="9000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편집</a:t>
            </a:r>
            <a:endParaRPr lang="ko-KR" altLang="en-US" dirty="0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0" hasCustomPrompt="1"/>
          </p:nvPr>
        </p:nvSpPr>
        <p:spPr>
          <a:xfrm>
            <a:off x="645548" y="764808"/>
            <a:ext cx="1152000" cy="936000"/>
          </a:xfrm>
          <a:prstGeom prst="rect">
            <a:avLst/>
          </a:prstGeom>
        </p:spPr>
        <p:txBody>
          <a:bodyPr anchor="ctr"/>
          <a:lstStyle>
            <a:lvl1pPr marL="0" indent="0" algn="ctr" latinLnBrk="0">
              <a:buNone/>
              <a:defRPr sz="28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대학 로고</a:t>
            </a:r>
            <a:endParaRPr lang="ko-KR" altLang="en-US" dirty="0"/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335360" y="0"/>
            <a:ext cx="177231" cy="6858000"/>
          </a:xfrm>
          <a:prstGeom prst="rect">
            <a:avLst/>
          </a:prstGeom>
          <a:solidFill>
            <a:srgbClr val="F7964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1"/>
            <a:ext cx="12192000" cy="657225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3609020"/>
            <a:ext cx="12192000" cy="198022"/>
          </a:xfrm>
          <a:prstGeom prst="rect">
            <a:avLst/>
          </a:prstGeom>
          <a:solidFill>
            <a:srgbClr val="1F497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latinLnBrk="0"/>
            <a:endParaRPr lang="ko-KR" altLang="en-US" sz="13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644769" y="3897252"/>
            <a:ext cx="5334000" cy="2772108"/>
            <a:chOff x="523874" y="764704"/>
            <a:chExt cx="4333875" cy="2772108"/>
          </a:xfrm>
        </p:grpSpPr>
        <p:pic>
          <p:nvPicPr>
            <p:cNvPr id="15" name="Picture 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92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2768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591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 preferRelativeResize="0"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4373" y="169071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546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0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74" y="2625197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550" y="764704"/>
              <a:ext cx="1065203" cy="911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부제목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118706" y="4032270"/>
            <a:ext cx="1963999" cy="341632"/>
          </a:xfrm>
          <a:prstGeom prst="rect">
            <a:avLst/>
          </a:prstGeom>
        </p:spPr>
        <p:txBody>
          <a:bodyPr wrap="none" anchor="ctr" anchorCtr="0">
            <a:spAutoFit/>
          </a:bodyPr>
          <a:lstStyle>
            <a:lvl1pPr marL="0" indent="0" algn="ctr" latinLnBrk="0">
              <a:buNone/>
              <a:defRPr sz="1800" b="1" cap="none" spc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날짜 편집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23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장별 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" y="0"/>
            <a:ext cx="2879969" cy="6858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텍스트 개체 틀 19"/>
          <p:cNvSpPr>
            <a:spLocks noGrp="1"/>
          </p:cNvSpPr>
          <p:nvPr>
            <p:ph type="body" sz="quarter" idx="12"/>
          </p:nvPr>
        </p:nvSpPr>
        <p:spPr>
          <a:xfrm>
            <a:off x="6228924" y="2024845"/>
            <a:ext cx="5451169" cy="3382995"/>
          </a:xfrm>
          <a:prstGeom prst="rect">
            <a:avLst/>
          </a:prstGeom>
        </p:spPr>
        <p:txBody>
          <a:bodyPr anchor="ctr"/>
          <a:lstStyle>
            <a:lvl1pPr marL="268288" indent="-268288" latinLnBrk="0">
              <a:buFont typeface="+mj-lt"/>
              <a:buAutoNum type="arabicPeriod"/>
              <a:defRPr sz="2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제목 15"/>
          <p:cNvSpPr>
            <a:spLocks noGrp="1"/>
          </p:cNvSpPr>
          <p:nvPr>
            <p:ph type="title"/>
          </p:nvPr>
        </p:nvSpPr>
        <p:spPr>
          <a:xfrm>
            <a:off x="2879969" y="648000"/>
            <a:ext cx="6468923" cy="909338"/>
          </a:xfrm>
          <a:prstGeom prst="rect">
            <a:avLst/>
          </a:prstGeom>
        </p:spPr>
        <p:txBody>
          <a:bodyPr anchor="ctr"/>
          <a:lstStyle>
            <a:lvl1pPr algn="l" latinLnBrk="0">
              <a:defRPr sz="24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2" name="텍스트 개체 틀 21"/>
          <p:cNvSpPr>
            <a:spLocks noGrp="1"/>
          </p:cNvSpPr>
          <p:nvPr>
            <p:ph type="body" sz="quarter" idx="13"/>
          </p:nvPr>
        </p:nvSpPr>
        <p:spPr>
          <a:xfrm>
            <a:off x="0" y="2024844"/>
            <a:ext cx="2880000" cy="3402726"/>
          </a:xfrm>
          <a:prstGeom prst="rect">
            <a:avLst/>
          </a:prstGeom>
        </p:spPr>
        <p:txBody>
          <a:bodyPr anchor="ctr"/>
          <a:lstStyle>
            <a:lvl1pPr marL="273050" indent="-184150" latinLnBrk="0">
              <a:buFont typeface="+mj-lt"/>
              <a:buAutoNum type="romanUcPeriod"/>
              <a:defRPr sz="12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 typeface="+mj-lt"/>
              <a:buAutoNum type="romanUcPeriod"/>
              <a:defRPr sz="1200" b="1">
                <a:latin typeface="+mj-ea"/>
                <a:ea typeface="+mj-ea"/>
              </a:defRPr>
            </a:lvl2pPr>
            <a:lvl3pPr marL="12001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3pPr>
            <a:lvl4pPr marL="16573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4pPr>
            <a:lvl5pPr marL="2114550" indent="-285750">
              <a:buFont typeface="+mj-lt"/>
              <a:buAutoNum type="romanUcPeriod"/>
              <a:defRPr sz="1200" b="1">
                <a:latin typeface="+mj-ea"/>
                <a:ea typeface="+mj-ea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3" name="텍스트 개체 틀 17"/>
          <p:cNvSpPr>
            <a:spLocks noGrp="1"/>
          </p:cNvSpPr>
          <p:nvPr>
            <p:ph type="body" sz="quarter" idx="11" hasCustomPrompt="1"/>
          </p:nvPr>
        </p:nvSpPr>
        <p:spPr>
          <a:xfrm>
            <a:off x="511908" y="648000"/>
            <a:ext cx="2349631" cy="900646"/>
          </a:xfrm>
          <a:prstGeom prst="rect">
            <a:avLst/>
          </a:prstGeom>
        </p:spPr>
        <p:txBody>
          <a:bodyPr anchor="ctr"/>
          <a:lstStyle>
            <a:lvl1pPr marL="0" indent="0" algn="r" latinLnBrk="0">
              <a:buNone/>
              <a:defRPr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ko-KR" altLang="en-US" dirty="0" smtClean="0"/>
              <a:t>장 번호</a:t>
            </a:r>
            <a:endParaRPr lang="ko-KR" altLang="en-US" dirty="0"/>
          </a:p>
        </p:txBody>
      </p:sp>
      <p:sp>
        <p:nvSpPr>
          <p:cNvPr id="14" name="Rectangle 66"/>
          <p:cNvSpPr>
            <a:spLocks noChangeArrowheads="1"/>
          </p:cNvSpPr>
          <p:nvPr userDrawn="1"/>
        </p:nvSpPr>
        <p:spPr bwMode="auto">
          <a:xfrm>
            <a:off x="0" y="1628800"/>
            <a:ext cx="12189046" cy="2889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23000">
                <a:schemeClr val="bg1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  <a:effectLst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10800" rIns="54000" bIns="10800" anchor="ctr"/>
          <a:lstStyle/>
          <a:p>
            <a:pPr algn="ctr" latinLnBrk="0">
              <a:spcBef>
                <a:spcPct val="20000"/>
              </a:spcBef>
              <a:buFont typeface="Wingdings" pitchFamily="2" charset="2"/>
              <a:buNone/>
            </a:pPr>
            <a:endParaRPr lang="ko-KR" altLang="en-US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31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분할선 없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>
            <a:spLocks noGrp="1"/>
          </p:cNvSpPr>
          <p:nvPr>
            <p:ph sz="half" idx="13" hasCustomPrompt="1"/>
          </p:nvPr>
        </p:nvSpPr>
        <p:spPr>
          <a:xfrm>
            <a:off x="642890" y="2384884"/>
            <a:ext cx="10899692" cy="1268039"/>
          </a:xfrm>
          <a:prstGeom prst="rect">
            <a:avLst/>
          </a:prstGeom>
        </p:spPr>
        <p:txBody>
          <a:bodyPr>
            <a:spAutoFit/>
          </a:bodyPr>
          <a:lstStyle>
            <a:lvl1pPr marL="182563" indent="-182563" algn="just" latinLnBrk="0">
              <a:buFont typeface="Wingdings" pitchFamily="2" charset="2"/>
              <a:buChar char="ü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354013" indent="-171450" algn="just" latinLnBrk="0">
              <a:buFont typeface="Wingdings" pitchFamily="2" charset="2"/>
              <a:buChar char="Ø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2pPr>
            <a:lvl3pPr marL="536575" indent="-182563" algn="just" latinLnBrk="0">
              <a:buFont typeface="Wingdings" pitchFamily="2" charset="2"/>
              <a:buChar char="v"/>
              <a:defRPr sz="14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3pPr>
            <a:lvl4pPr marL="719138" indent="-182563" algn="just" latinLnBrk="0">
              <a:buFont typeface="Wingdings" pitchFamily="2" charset="2"/>
              <a:buChar char="l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4pPr>
            <a:lvl5pPr marL="901700" indent="-182563" algn="just" latinLnBrk="0">
              <a:buFont typeface="Wingdings" pitchFamily="2" charset="2"/>
              <a:buChar char="§"/>
              <a:defRPr sz="1200" b="0"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24" name="텍스트 개체 틀 25"/>
          <p:cNvSpPr>
            <a:spLocks noGrp="1"/>
          </p:cNvSpPr>
          <p:nvPr>
            <p:ph type="body" sz="quarter" idx="15" hasCustomPrompt="1"/>
          </p:nvPr>
        </p:nvSpPr>
        <p:spPr>
          <a:xfrm>
            <a:off x="645548" y="2097090"/>
            <a:ext cx="1547218" cy="2585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latinLnBrk="0">
              <a:buFontTx/>
              <a:buNone/>
              <a:defRPr sz="1200" b="1">
                <a:latin typeface="맑은 고딕" pitchFamily="50" charset="-127"/>
                <a:ea typeface="맑은 고딕" pitchFamily="50" charset="-127"/>
              </a:defRPr>
            </a:lvl1pPr>
            <a:lvl5pPr marL="2171700" indent="-3429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ko-KR" dirty="0" smtClean="0"/>
              <a:t>[</a:t>
            </a:r>
            <a:r>
              <a:rPr lang="ko-KR" altLang="en-US" dirty="0" smtClean="0"/>
              <a:t>표</a:t>
            </a:r>
            <a:r>
              <a:rPr lang="en-US" altLang="ko-KR" dirty="0" smtClean="0"/>
              <a:t>/</a:t>
            </a:r>
            <a:r>
              <a:rPr lang="ko-KR" altLang="en-US" dirty="0" smtClean="0"/>
              <a:t>그림 제목 편집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cxnSp>
        <p:nvCxnSpPr>
          <p:cNvPr id="31" name="직선 연결선 30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4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8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20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02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03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(빈 화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13231" y="54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513231" y="6309000"/>
            <a:ext cx="11165538" cy="0"/>
          </a:xfrm>
          <a:prstGeom prst="line">
            <a:avLst/>
          </a:prstGeom>
          <a:ln w="254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latinLnBrk="0">
              <a:defRPr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</a:t>
            </a:r>
            <a:fld id="{D1E91C36-28B7-495F-BC82-F90B359F408A}" type="slidenum">
              <a:rPr lang="ko-KR" altLang="en-US" smtClean="0"/>
              <a:pPr/>
              <a:t>‹#›</a:t>
            </a:fld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6228861" y="205278"/>
            <a:ext cx="5451231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r">
              <a:buNone/>
              <a:defRPr sz="1600" b="1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절 제목 편집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 hasCustomPrompt="1"/>
          </p:nvPr>
        </p:nvSpPr>
        <p:spPr>
          <a:xfrm>
            <a:off x="514009" y="193198"/>
            <a:ext cx="544912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 sz="1800" b="1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장 제목 편집</a:t>
            </a:r>
            <a:endParaRPr lang="ko-KR" altLang="en-US" dirty="0"/>
          </a:p>
        </p:txBody>
      </p: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511909" y="657227"/>
            <a:ext cx="11168183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1400" b="1">
                <a:latin typeface="+mn-ea"/>
                <a:ea typeface="+mn-ea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슬라이드 텍스트 편집</a:t>
            </a:r>
          </a:p>
        </p:txBody>
      </p:sp>
      <p:pic>
        <p:nvPicPr>
          <p:cNvPr id="15" name="_x132815736" descr="EMB00000a6c0b9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1" y="6398563"/>
            <a:ext cx="1992923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3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6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87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27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91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6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19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F386-4945-46B5-85B8-3821020CB90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2E6D-CFBD-4947-8FF3-33ECC991A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19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ctrTitle"/>
          </p:nvPr>
        </p:nvSpPr>
        <p:spPr>
          <a:xfrm>
            <a:off x="3059512" y="1708759"/>
            <a:ext cx="7684688" cy="912688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ko-KR" altLang="en-US" dirty="0" smtClean="0">
                <a:latin typeface="+mn-ea"/>
                <a:ea typeface="+mn-ea"/>
              </a:rPr>
              <a:t>교육수요자 만족도 조사 재학생 요약 보고서</a:t>
            </a:r>
            <a:endParaRPr kumimoji="1" lang="ko-KR" altLang="en-US" b="0" kern="0" cap="none" dirty="0">
              <a:ln>
                <a:noFill/>
              </a:ln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91765" y="4032270"/>
            <a:ext cx="1491114" cy="341632"/>
          </a:xfrm>
        </p:spPr>
        <p:txBody>
          <a:bodyPr/>
          <a:lstStyle/>
          <a:p>
            <a:r>
              <a:rPr lang="en-US" altLang="ko-KR" dirty="0" smtClean="0"/>
              <a:t>2017 </a:t>
            </a:r>
            <a:r>
              <a:rPr lang="ko-KR" altLang="en-US" dirty="0" smtClean="0"/>
              <a:t>학년도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970"/>
          <a:stretch/>
        </p:blipFill>
        <p:spPr>
          <a:xfrm>
            <a:off x="1769614" y="892042"/>
            <a:ext cx="2814218" cy="73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종합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속성별 만족도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영역별 </a:t>
            </a:r>
            <a:r>
              <a:rPr lang="ko-KR" altLang="en-US" sz="2000" b="1" dirty="0" smtClean="0">
                <a:latin typeface="+mn-ea"/>
              </a:rPr>
              <a:t>만족도</a:t>
            </a:r>
            <a:endParaRPr lang="en-US" altLang="ko-KR" sz="2000" b="1" dirty="0" smtClean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 smtClean="0">
                <a:latin typeface="+mn-ea"/>
              </a:rPr>
              <a:t>분석 </a:t>
            </a:r>
            <a:r>
              <a:rPr lang="ko-KR" altLang="en-US" sz="2000" b="1" dirty="0">
                <a:latin typeface="+mn-ea"/>
              </a:rPr>
              <a:t>결과 종합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조사 결과 분석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Ⅱ.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9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69275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종합만족도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11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</a:t>
            </a:r>
            <a:r>
              <a:rPr lang="ko-KR" altLang="en-US" sz="1400" b="1" dirty="0">
                <a:latin typeface="+mn-ea"/>
              </a:rPr>
              <a:t>종합만족도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b="1" dirty="0">
                <a:latin typeface="+mn-ea"/>
              </a:rPr>
              <a:t>53.7</a:t>
            </a:r>
            <a:r>
              <a:rPr lang="ko-KR" altLang="en-US" sz="1400" b="1" dirty="0">
                <a:latin typeface="+mn-ea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7"/>
            <a:ext cx="9074149" cy="867930"/>
          </a:xfrm>
        </p:spPr>
        <p:txBody>
          <a:bodyPr/>
          <a:lstStyle/>
          <a:p>
            <a:r>
              <a:rPr lang="ko-KR" altLang="en-US" dirty="0" err="1"/>
              <a:t>신한대학교의</a:t>
            </a:r>
            <a:r>
              <a:rPr lang="ko-KR" altLang="en-US" dirty="0"/>
              <a:t> </a:t>
            </a:r>
            <a:r>
              <a:rPr lang="ko-KR" altLang="en-US" dirty="0" smtClean="0"/>
              <a:t>재학생 </a:t>
            </a:r>
            <a:r>
              <a:rPr lang="ko-KR" altLang="en-US" dirty="0"/>
              <a:t>만족도 조사 결과</a:t>
            </a:r>
            <a:r>
              <a:rPr lang="en-US" altLang="ko-KR" dirty="0"/>
              <a:t>, </a:t>
            </a:r>
            <a:r>
              <a:rPr lang="ko-KR" altLang="en-US" dirty="0"/>
              <a:t>종합 만족도는 </a:t>
            </a:r>
            <a:r>
              <a:rPr lang="en-US" altLang="ko-KR" dirty="0" smtClean="0"/>
              <a:t>53.7</a:t>
            </a:r>
            <a:r>
              <a:rPr lang="ko-KR" altLang="en-US" dirty="0" smtClean="0"/>
              <a:t>점이며</a:t>
            </a:r>
            <a:r>
              <a:rPr lang="en-US" altLang="ko-KR" dirty="0"/>
              <a:t>,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 영역 중에서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교수학습</a:t>
            </a:r>
            <a:r>
              <a:rPr lang="en-US" altLang="ko-KR" dirty="0" smtClean="0"/>
              <a:t>-</a:t>
            </a:r>
            <a:r>
              <a:rPr lang="ko-KR" altLang="en-US" dirty="0" smtClean="0"/>
              <a:t>강의</a:t>
            </a:r>
            <a:r>
              <a:rPr lang="en-US" altLang="ko-KR" dirty="0" smtClean="0"/>
              <a:t>＂</a:t>
            </a:r>
            <a:r>
              <a:rPr lang="ko-KR" altLang="en-US" dirty="0" smtClean="0"/>
              <a:t>영역의 만족도가 </a:t>
            </a:r>
            <a:r>
              <a:rPr lang="en-US" altLang="ko-KR" dirty="0" smtClean="0"/>
              <a:t>64.0</a:t>
            </a:r>
            <a:r>
              <a:rPr lang="ko-KR" altLang="en-US" dirty="0" smtClean="0"/>
              <a:t>점으로 가장 높은 수준인 반면에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학생역량강화 및 </a:t>
            </a:r>
            <a:r>
              <a:rPr lang="ko-KR" altLang="en-US" dirty="0" err="1" smtClean="0"/>
              <a:t>취창업지원</a:t>
            </a:r>
            <a:r>
              <a:rPr lang="en-US" altLang="ko-KR" dirty="0" smtClean="0"/>
              <a:t>＂</a:t>
            </a:r>
            <a:r>
              <a:rPr lang="ko-KR" altLang="en-US" dirty="0" smtClean="0"/>
              <a:t>영역의 만족도가 </a:t>
            </a:r>
            <a:r>
              <a:rPr lang="en-US" altLang="ko-KR" dirty="0" smtClean="0"/>
              <a:t>49.1</a:t>
            </a:r>
            <a:r>
              <a:rPr lang="ko-KR" altLang="en-US" dirty="0" smtClean="0"/>
              <a:t>점으로 가장 낮은 수준을 보이고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전반적으로 </a:t>
            </a:r>
            <a:r>
              <a:rPr lang="en-US" altLang="ko-KR" dirty="0" smtClean="0"/>
              <a:t>2016</a:t>
            </a:r>
            <a:r>
              <a:rPr lang="ko-KR" altLang="en-US" dirty="0" smtClean="0"/>
              <a:t>년에 비해 만족도가 상승하였으며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종합만족도는 </a:t>
            </a:r>
            <a:r>
              <a:rPr lang="en-US" altLang="ko-KR" dirty="0" smtClean="0"/>
              <a:t>47.7</a:t>
            </a:r>
            <a:r>
              <a:rPr lang="ko-KR" altLang="en-US" dirty="0" smtClean="0"/>
              <a:t>점에서 </a:t>
            </a:r>
            <a:r>
              <a:rPr lang="en-US" altLang="ko-KR" dirty="0" smtClean="0"/>
              <a:t>53.7</a:t>
            </a:r>
            <a:r>
              <a:rPr lang="ko-KR" altLang="en-US" dirty="0" smtClean="0"/>
              <a:t>점으로 나타나 큰 폭으로 상승하였음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17" name="다이어그램 16"/>
          <p:cNvGraphicFramePr/>
          <p:nvPr>
            <p:extLst/>
          </p:nvPr>
        </p:nvGraphicFramePr>
        <p:xfrm>
          <a:off x="1666876" y="2133600"/>
          <a:ext cx="8858249" cy="410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타원 17"/>
          <p:cNvSpPr/>
          <p:nvPr/>
        </p:nvSpPr>
        <p:spPr>
          <a:xfrm>
            <a:off x="3045179" y="32129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1</a:t>
            </a:r>
            <a:endParaRPr lang="ko-KR" altLang="en-US" sz="1400" b="1" dirty="0"/>
          </a:p>
        </p:txBody>
      </p:sp>
      <p:sp>
        <p:nvSpPr>
          <p:cNvPr id="19" name="타원 18"/>
          <p:cNvSpPr/>
          <p:nvPr/>
        </p:nvSpPr>
        <p:spPr>
          <a:xfrm>
            <a:off x="8792548" y="3212976"/>
            <a:ext cx="360000" cy="3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2</a:t>
            </a:r>
            <a:endParaRPr lang="ko-KR" altLang="en-US" sz="1400" b="1" dirty="0"/>
          </a:p>
        </p:txBody>
      </p:sp>
      <p:sp>
        <p:nvSpPr>
          <p:cNvPr id="20" name="타원 19"/>
          <p:cNvSpPr/>
          <p:nvPr/>
        </p:nvSpPr>
        <p:spPr>
          <a:xfrm>
            <a:off x="8792548" y="483315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4</a:t>
            </a:r>
            <a:endParaRPr lang="ko-KR" altLang="en-US" sz="1400" b="1" dirty="0"/>
          </a:p>
        </p:txBody>
      </p:sp>
      <p:sp>
        <p:nvSpPr>
          <p:cNvPr id="21" name="타원 20"/>
          <p:cNvSpPr/>
          <p:nvPr/>
        </p:nvSpPr>
        <p:spPr>
          <a:xfrm>
            <a:off x="3045179" y="4833156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3</a:t>
            </a:r>
            <a:endParaRPr lang="ko-KR" altLang="en-US" sz="1400" b="1" dirty="0"/>
          </a:p>
        </p:txBody>
      </p:sp>
      <p:sp>
        <p:nvSpPr>
          <p:cNvPr id="22" name="타원 21"/>
          <p:cNvSpPr/>
          <p:nvPr/>
        </p:nvSpPr>
        <p:spPr>
          <a:xfrm>
            <a:off x="5169396" y="2393407"/>
            <a:ext cx="360000" cy="36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5</a:t>
            </a:r>
            <a:endParaRPr lang="ko-KR" altLang="en-US" sz="1400" b="1" dirty="0"/>
          </a:p>
        </p:txBody>
      </p:sp>
      <p:sp>
        <p:nvSpPr>
          <p:cNvPr id="23" name="타원 22"/>
          <p:cNvSpPr/>
          <p:nvPr/>
        </p:nvSpPr>
        <p:spPr>
          <a:xfrm>
            <a:off x="6662980" y="5684040"/>
            <a:ext cx="360000" cy="36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/>
              <a:t>6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4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12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성별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/>
              <a:t>조사 결과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남성 재학생의 종합 만족도는 </a:t>
            </a:r>
            <a:r>
              <a:rPr lang="en-US" altLang="ko-KR" dirty="0" smtClean="0"/>
              <a:t>2016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50.2</a:t>
            </a:r>
            <a:r>
              <a:rPr lang="ko-KR" altLang="en-US" dirty="0" smtClean="0"/>
              <a:t>점에서 </a:t>
            </a:r>
            <a:r>
              <a:rPr lang="en-US" altLang="ko-KR" dirty="0" smtClean="0"/>
              <a:t>54.8</a:t>
            </a:r>
            <a:r>
              <a:rPr lang="ko-KR" altLang="en-US" dirty="0" smtClean="0"/>
              <a:t>점으로 상승하였으며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여성 재학생의 종합 만족도 또한 </a:t>
            </a:r>
            <a:r>
              <a:rPr lang="en-US" altLang="ko-KR" dirty="0" smtClean="0"/>
              <a:t>45.7</a:t>
            </a:r>
            <a:r>
              <a:rPr lang="ko-KR" altLang="en-US" dirty="0" smtClean="0"/>
              <a:t>점에서 </a:t>
            </a:r>
            <a:r>
              <a:rPr lang="en-US" altLang="ko-KR" dirty="0" smtClean="0"/>
              <a:t>52.9</a:t>
            </a:r>
            <a:r>
              <a:rPr lang="ko-KR" altLang="en-US" dirty="0" smtClean="0"/>
              <a:t>점으로 상승한 것으로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남성</a:t>
            </a:r>
            <a:r>
              <a:rPr lang="en-US" altLang="ko-KR" sz="1400" b="1" dirty="0">
                <a:latin typeface="+mn-ea"/>
              </a:rPr>
              <a:t>: 50.2-&gt;54.8  , </a:t>
            </a:r>
            <a:r>
              <a:rPr lang="ko-KR" altLang="en-US" sz="1400" b="1" dirty="0">
                <a:latin typeface="+mn-ea"/>
              </a:rPr>
              <a:t>여성</a:t>
            </a:r>
            <a:r>
              <a:rPr lang="en-US" altLang="ko-KR" sz="1400" b="1" dirty="0">
                <a:latin typeface="+mn-ea"/>
              </a:rPr>
              <a:t>: 45.7-&gt;52.9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2747628" y="5002376"/>
          <a:ext cx="436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221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6203950" y="2133599"/>
          <a:ext cx="4321175" cy="410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215"/>
                <a:gridCol w="492160"/>
                <a:gridCol w="492160"/>
                <a:gridCol w="492160"/>
                <a:gridCol w="492160"/>
                <a:gridCol w="492160"/>
                <a:gridCol w="492160"/>
              </a:tblGrid>
              <a:tr h="45317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3753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+mn-ea"/>
                        </a:rPr>
                        <a:t>남성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+mn-ea"/>
                        </a:rPr>
                        <a:t>여성</a:t>
                      </a:r>
                      <a:endParaRPr lang="en-US" altLang="ko-KR" sz="1200" dirty="0" smtClean="0"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남성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여성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종합 만족도</a:t>
                      </a:r>
                      <a:endParaRPr lang="ko-KR" altLang="en-US" sz="12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47.7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54.8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52.9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53.7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 인프라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49.3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 서비스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60.0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55.8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57.6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학생활동지원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52.9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50.7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51.7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학생역량강화 및 </a:t>
                      </a:r>
                      <a:r>
                        <a:rPr lang="ko-KR" altLang="en-US" sz="12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창업지원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50.2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48.2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49.1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교육과정 및 운영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53.5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52.7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678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교수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학습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61.7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64.0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차트 17"/>
          <p:cNvGraphicFramePr>
            <a:graphicFrameLocks/>
          </p:cNvGraphicFramePr>
          <p:nvPr>
            <p:extLst/>
          </p:nvPr>
        </p:nvGraphicFramePr>
        <p:xfrm>
          <a:off x="1666876" y="2138737"/>
          <a:ext cx="4429125" cy="409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781" y="2133599"/>
            <a:ext cx="404495" cy="404562"/>
          </a:xfrm>
          <a:prstGeom prst="rect">
            <a:avLst/>
          </a:prstGeom>
        </p:spPr>
      </p:pic>
      <p:sp>
        <p:nvSpPr>
          <p:cNvPr id="12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2. </a:t>
            </a:r>
            <a:r>
              <a:rPr lang="ko-KR" altLang="en-US" smtClean="0">
                <a:solidFill>
                  <a:schemeClr val="tx1"/>
                </a:solidFill>
              </a:rPr>
              <a:t>속성별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13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나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학년별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학년 재학생의 종합 만족도가 </a:t>
            </a:r>
            <a:r>
              <a:rPr lang="en-US" altLang="ko-KR" dirty="0" smtClean="0"/>
              <a:t>56.3</a:t>
            </a:r>
            <a:r>
              <a:rPr lang="ko-KR" altLang="en-US" dirty="0" smtClean="0"/>
              <a:t>점으로 가장 높은 점수를 나타냈으며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다음으로는 </a:t>
            </a:r>
            <a:r>
              <a:rPr lang="en-US" altLang="ko-KR" dirty="0" smtClean="0"/>
              <a:t>4</a:t>
            </a:r>
            <a:r>
              <a:rPr lang="ko-KR" altLang="en-US" dirty="0" smtClean="0"/>
              <a:t>학년 재학생의 종합 만족도가 </a:t>
            </a:r>
            <a:r>
              <a:rPr lang="en-US" altLang="ko-KR" dirty="0" smtClean="0"/>
              <a:t>54.6</a:t>
            </a:r>
            <a:r>
              <a:rPr lang="ko-KR" altLang="en-US" dirty="0" smtClean="0"/>
              <a:t>점으로 높게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가장 큰 폭으로 상승한 학년은 </a:t>
            </a:r>
            <a:r>
              <a:rPr lang="en-US" altLang="ko-KR" dirty="0" smtClean="0"/>
              <a:t>4</a:t>
            </a:r>
            <a:r>
              <a:rPr lang="ko-KR" altLang="en-US" dirty="0" smtClean="0"/>
              <a:t>학년으로 약 </a:t>
            </a:r>
            <a:r>
              <a:rPr lang="en-US" altLang="ko-KR" dirty="0" smtClean="0"/>
              <a:t>8</a:t>
            </a:r>
            <a:r>
              <a:rPr lang="ko-KR" altLang="en-US" dirty="0" smtClean="0"/>
              <a:t>점</a:t>
            </a:r>
            <a:r>
              <a:rPr lang="en-US" altLang="ko-KR" dirty="0" smtClean="0"/>
              <a:t>(46.3</a:t>
            </a:r>
            <a:r>
              <a:rPr lang="ko-KR" altLang="en-US" dirty="0" smtClean="0"/>
              <a:t>점</a:t>
            </a:r>
            <a:r>
              <a:rPr lang="en-US" altLang="ko-KR" dirty="0" smtClean="0"/>
              <a:t>-&gt;54.6</a:t>
            </a:r>
            <a:r>
              <a:rPr lang="ko-KR" altLang="en-US" dirty="0" smtClean="0"/>
              <a:t>점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나타남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46206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51.1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-&gt;56.3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2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47.1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-&gt;52.2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3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45.4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-&gt;51.9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, 4</a:t>
            </a:r>
            <a:r>
              <a:rPr lang="ko-KR" altLang="en-US" sz="1400" b="1" dirty="0">
                <a:latin typeface="+mn-ea"/>
              </a:rPr>
              <a:t>학년</a:t>
            </a:r>
            <a:r>
              <a:rPr lang="en-US" altLang="ko-KR" sz="1400" b="1" dirty="0">
                <a:latin typeface="+mn-ea"/>
              </a:rPr>
              <a:t>: 46.3</a:t>
            </a:r>
            <a:r>
              <a:rPr lang="ko-KR" altLang="en-US" sz="1400" b="1" dirty="0">
                <a:latin typeface="+mn-ea"/>
              </a:rPr>
              <a:t>점</a:t>
            </a:r>
            <a:r>
              <a:rPr lang="en-US" altLang="ko-KR" sz="1400" b="1" dirty="0">
                <a:latin typeface="+mn-ea"/>
              </a:rPr>
              <a:t>-&gt;54.6</a:t>
            </a:r>
            <a:r>
              <a:rPr lang="ko-KR" altLang="en-US" sz="1400" b="1" dirty="0">
                <a:latin typeface="+mn-ea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2459596" y="5002376"/>
          <a:ext cx="5846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6203950" y="2133603"/>
          <a:ext cx="4321175" cy="410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87"/>
                <a:gridCol w="324036"/>
                <a:gridCol w="288032"/>
                <a:gridCol w="324036"/>
                <a:gridCol w="288032"/>
                <a:gridCol w="396044"/>
                <a:gridCol w="288032"/>
                <a:gridCol w="312456"/>
                <a:gridCol w="263608"/>
                <a:gridCol w="324036"/>
                <a:gridCol w="396676"/>
              </a:tblGrid>
              <a:tr h="3645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2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413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+mn-ea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+mn-ea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+mn-ea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전체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</a:tr>
              <a:tr h="4480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종합 만족도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51.1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45.4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46.3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56.3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52.2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51.9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54.6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53.7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5858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대학 인프라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43.8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41.0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54.6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52.0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50.6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5683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행정 서비스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57.1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52.0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48.9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47.3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61.3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55.5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55.4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58.3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57.6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4852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학생활동지원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48.5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44.9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44.6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42.9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54.1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50.0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49.8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53.0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51.7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448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학생역량강화 및 </a:t>
                      </a:r>
                      <a:r>
                        <a:rPr lang="ko-KR" altLang="en-US" sz="10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창업지원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42.3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40.5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40.7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51.5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46.9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50.1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49.1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4131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교육과정 및 운영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48.4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44.1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42.5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43.0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55.6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51.6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50.3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53.4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52.7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  <a:tr h="3763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교수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•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학습</a:t>
                      </a:r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63.1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63.3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62.4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63.7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65.0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62.6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64.2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64.1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altLang="ko-KR" sz="1000" dirty="0" smtClean="0"/>
                        <a:t>64.0</a:t>
                      </a:r>
                      <a:endParaRPr lang="ko-KR" altLang="en-US" sz="1000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차트 17"/>
          <p:cNvGraphicFramePr>
            <a:graphicFrameLocks/>
          </p:cNvGraphicFramePr>
          <p:nvPr>
            <p:extLst/>
          </p:nvPr>
        </p:nvGraphicFramePr>
        <p:xfrm>
          <a:off x="1666876" y="2133600"/>
          <a:ext cx="4429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그림 15">
            <a:extLst>
              <a:ext uri="{FF2B5EF4-FFF2-40B4-BE49-F238E27FC236}">
                <a16:creationId xmlns:a16="http://schemas.microsoft.com/office/drawing/2014/main" xmlns="" id="{C421D1D9-E823-4F77-B423-DE0295BFE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31" y="1982994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캠퍼스</a:t>
            </a: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속성별 만족도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/>
              <a:t>1</a:t>
            </a:r>
            <a:r>
              <a:rPr lang="ko-KR" altLang="en-US" dirty="0" smtClean="0"/>
              <a:t>캠퍼스에 </a:t>
            </a:r>
            <a:r>
              <a:rPr lang="ko-KR" altLang="en-US" dirty="0"/>
              <a:t>비해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캠퍼스의 </a:t>
            </a:r>
            <a:r>
              <a:rPr lang="ko-KR" altLang="en-US" dirty="0"/>
              <a:t>만족도가 상대적으로 높은 수준을 보임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영역별 만족도를 살펴보면</a:t>
            </a:r>
            <a:r>
              <a:rPr lang="en-US" altLang="ko-KR" dirty="0" smtClean="0"/>
              <a:t>, “</a:t>
            </a:r>
            <a:r>
              <a:rPr lang="ko-KR" altLang="en-US" dirty="0" smtClean="0"/>
              <a:t>행정서비스</a:t>
            </a:r>
            <a:r>
              <a:rPr lang="en-US" altLang="ko-KR" dirty="0" smtClean="0"/>
              <a:t>“, “</a:t>
            </a:r>
            <a:r>
              <a:rPr lang="ko-KR" altLang="en-US" dirty="0" smtClean="0"/>
              <a:t>학생역량강화 및 </a:t>
            </a:r>
            <a:r>
              <a:rPr lang="ko-KR" altLang="en-US" dirty="0" err="1" smtClean="0"/>
              <a:t>취창업지원</a:t>
            </a:r>
            <a:r>
              <a:rPr lang="en-US" altLang="ko-KR" dirty="0" smtClean="0"/>
              <a:t>“, “</a:t>
            </a:r>
            <a:r>
              <a:rPr lang="ko-KR" altLang="en-US" dirty="0" smtClean="0"/>
              <a:t>교수학습</a:t>
            </a:r>
            <a:r>
              <a:rPr lang="en-US" altLang="ko-KR" dirty="0" smtClean="0"/>
              <a:t>-</a:t>
            </a:r>
            <a:r>
              <a:rPr lang="ko-KR" altLang="en-US" dirty="0" smtClean="0"/>
              <a:t>강의</a:t>
            </a:r>
            <a:r>
              <a:rPr lang="en-US" altLang="ko-KR" dirty="0" smtClean="0"/>
              <a:t>＂</a:t>
            </a:r>
            <a:r>
              <a:rPr lang="ko-KR" altLang="en-US" dirty="0" smtClean="0"/>
              <a:t>에서 상대적으로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캠퍼스의 만족도가 높게 나타남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상대적으로 높은 수준을 </a:t>
            </a:r>
            <a:r>
              <a:rPr lang="ko-KR" altLang="en-US" sz="1400" b="1">
                <a:latin typeface="+mn-ea"/>
              </a:rPr>
              <a:t>보이는 </a:t>
            </a:r>
            <a:r>
              <a:rPr lang="ko-KR" altLang="en-US" sz="1400" b="1">
                <a:latin typeface="+mn-ea"/>
              </a:rPr>
              <a:t>제</a:t>
            </a:r>
            <a:r>
              <a:rPr lang="en-US" altLang="ko-KR" sz="1400" b="1" dirty="0">
                <a:latin typeface="+mn-ea"/>
              </a:rPr>
              <a:t>2</a:t>
            </a:r>
            <a:r>
              <a:rPr lang="ko-KR" altLang="en-US" sz="1400" b="1">
                <a:latin typeface="+mn-ea"/>
              </a:rPr>
              <a:t>캠퍼스 </a:t>
            </a:r>
            <a:r>
              <a:rPr lang="ko-KR" altLang="en-US" sz="1400" b="1" dirty="0">
                <a:latin typeface="+mn-ea"/>
              </a:rPr>
              <a:t>만족도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6203951" y="2133602"/>
          <a:ext cx="4318925" cy="4103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8490">
                  <a:extLst>
                    <a:ext uri="{9D8B030D-6E8A-4147-A177-3AD203B41FA5}">
                      <a16:colId xmlns:a16="http://schemas.microsoft.com/office/drawing/2014/main" xmlns="" val="387166828"/>
                    </a:ext>
                  </a:extLst>
                </a:gridCol>
                <a:gridCol w="584654"/>
                <a:gridCol w="511572">
                  <a:extLst>
                    <a:ext uri="{9D8B030D-6E8A-4147-A177-3AD203B41FA5}">
                      <a16:colId xmlns:a16="http://schemas.microsoft.com/office/drawing/2014/main" xmlns="" val="2149584122"/>
                    </a:ext>
                  </a:extLst>
                </a:gridCol>
                <a:gridCol w="5115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8613"/>
              </a:tblGrid>
              <a:tr h="32066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dirty="0"/>
                        <a:t>2016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dirty="0"/>
                        <a:t>2017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89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전체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캠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전체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2405439"/>
                  </a:ext>
                </a:extLst>
              </a:tr>
              <a:tr h="4484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종합 만족도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47.9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47.3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47.7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53.6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54.5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53.7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8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대학 인프라</a:t>
                      </a:r>
                      <a:endParaRPr lang="ko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43.7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45.7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50.6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50.5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50.6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1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행정 서비스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52.4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52.2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56.8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61.5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57.6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1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학생활동지원</a:t>
                      </a:r>
                      <a:endParaRPr lang="en-US" altLang="ko-KR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46.2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44.4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51.8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50.9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51.7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4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학생역량강화 및 </a:t>
                      </a:r>
                      <a:r>
                        <a:rPr lang="ko-KR" altLang="en-US" sz="1200" dirty="0" err="1" smtClean="0">
                          <a:latin typeface="+mn-lt"/>
                        </a:rPr>
                        <a:t>취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〮창업지원</a:t>
                      </a:r>
                      <a:endParaRPr lang="en-US" altLang="ko-KR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44.0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42.0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48.8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50.4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49.1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4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교육과정 및 </a:t>
                      </a:r>
                      <a:endParaRPr lang="en-US" altLang="ko-KR" sz="1200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운영</a:t>
                      </a:r>
                      <a:endParaRPr lang="en-US" altLang="ko-KR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45.0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44.2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52.7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52.8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52.7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+mn-lt"/>
                        </a:rPr>
                        <a:t>교수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〮학습</a:t>
                      </a:r>
                      <a:r>
                        <a:rPr lang="en-US" altLang="ko-KR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2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강의</a:t>
                      </a:r>
                      <a:endParaRPr lang="en-US" altLang="ko-KR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62.8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63.4</a:t>
                      </a:r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63.7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65.4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64.0</a:t>
                      </a:r>
                      <a:endParaRPr lang="ko-KR" altLang="en-US" sz="1000"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476" y="2133601"/>
            <a:ext cx="404495" cy="404562"/>
          </a:xfrm>
          <a:prstGeom prst="rect">
            <a:avLst/>
          </a:prstGeom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745523" y="5002376"/>
          <a:ext cx="436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6" name="차트 15"/>
          <p:cNvGraphicFramePr>
            <a:graphicFrameLocks/>
          </p:cNvGraphicFramePr>
          <p:nvPr>
            <p:extLst/>
          </p:nvPr>
        </p:nvGraphicFramePr>
        <p:xfrm>
          <a:off x="1675486" y="2143666"/>
          <a:ext cx="4420515" cy="4093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93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15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>
                <a:solidFill>
                  <a:schemeClr val="tx1"/>
                </a:solidFill>
              </a:rPr>
              <a:t>. </a:t>
            </a:r>
            <a:r>
              <a:rPr lang="ko-KR" altLang="en-US" smtClean="0">
                <a:solidFill>
                  <a:schemeClr val="tx1"/>
                </a:solidFill>
              </a:rPr>
              <a:t>대학인프라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/>
              <a:t>대학 </a:t>
            </a:r>
            <a:r>
              <a:rPr lang="ko-KR" altLang="en-US" dirty="0" smtClean="0"/>
              <a:t>인프라 영역 만족도는 </a:t>
            </a:r>
            <a:r>
              <a:rPr lang="en-US" altLang="ko-KR" dirty="0" smtClean="0"/>
              <a:t>50.6</a:t>
            </a:r>
            <a:r>
              <a:rPr lang="ko-KR" altLang="en-US" dirty="0" smtClean="0"/>
              <a:t>점으로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개의 영역 중에서 약간 낮은 만족 수준을 나타냄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영역을 구성하는 요인 중에서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도서관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요인이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연속 가장 높게 나타났으며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반면에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복지시설 일반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요인은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연속 가장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대학 인프라 영역 만족도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en-US" altLang="ko-KR" sz="1400" b="1" dirty="0">
                <a:latin typeface="+mn-ea"/>
              </a:rPr>
              <a:t>50.6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7" y="2672916"/>
            <a:ext cx="404495" cy="404562"/>
          </a:xfrm>
          <a:prstGeom prst="rect">
            <a:avLst/>
          </a:prstGeom>
        </p:spPr>
      </p:pic>
      <p:graphicFrame>
        <p:nvGraphicFramePr>
          <p:cNvPr id="10" name="차트 9"/>
          <p:cNvGraphicFramePr>
            <a:graphicFrameLocks/>
          </p:cNvGraphicFramePr>
          <p:nvPr>
            <p:extLst/>
          </p:nvPr>
        </p:nvGraphicFramePr>
        <p:xfrm>
          <a:off x="2673812" y="2133600"/>
          <a:ext cx="684212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제목 10"/>
          <p:cNvSpPr txBox="1">
            <a:spLocks/>
          </p:cNvSpPr>
          <p:nvPr/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smtClean="0">
                <a:solidFill>
                  <a:schemeClr val="tx1"/>
                </a:solidFill>
              </a:rPr>
              <a:t>3. </a:t>
            </a:r>
            <a:r>
              <a:rPr lang="ko-KR" altLang="en-US" smtClean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가</a:t>
            </a:r>
            <a:r>
              <a:rPr lang="en-US" altLang="ko-KR">
                <a:solidFill>
                  <a:schemeClr val="tx1"/>
                </a:solidFill>
              </a:rPr>
              <a:t>. </a:t>
            </a:r>
            <a:r>
              <a:rPr lang="ko-KR" altLang="en-US" smtClean="0">
                <a:solidFill>
                  <a:schemeClr val="tx1"/>
                </a:solidFill>
              </a:rPr>
              <a:t>대학인프라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대학 인프라 영역의 개선 노력을 살펴보면</a:t>
            </a:r>
            <a:r>
              <a:rPr lang="en-US" altLang="ko-KR" dirty="0" smtClean="0"/>
              <a:t>, </a:t>
            </a:r>
            <a:r>
              <a:rPr lang="ko-KR" altLang="en-US" smtClean="0"/>
              <a:t>도서관이 </a:t>
            </a:r>
            <a:r>
              <a:rPr lang="en-US" altLang="ko-KR" dirty="0" smtClean="0"/>
              <a:t>57.1</a:t>
            </a:r>
            <a:r>
              <a:rPr lang="ko-KR" altLang="en-US" smtClean="0"/>
              <a:t>점을 가장 높게 나타났으며</a:t>
            </a:r>
            <a:r>
              <a:rPr lang="en-US" altLang="ko-KR" dirty="0" smtClean="0"/>
              <a:t>, </a:t>
            </a:r>
            <a:r>
              <a:rPr lang="ko-KR" altLang="en-US" smtClean="0"/>
              <a:t>복지시설이 </a:t>
            </a:r>
            <a:r>
              <a:rPr lang="en-US" altLang="ko-KR" dirty="0" smtClean="0"/>
              <a:t>36.0</a:t>
            </a:r>
            <a:r>
              <a:rPr lang="ko-KR" altLang="en-US" smtClean="0"/>
              <a:t>점으로 가장 낮게 나타나</a:t>
            </a:r>
            <a:r>
              <a:rPr lang="en-US" altLang="ko-KR" dirty="0" smtClean="0"/>
              <a:t>, </a:t>
            </a:r>
            <a:r>
              <a:rPr lang="ko-KR" altLang="en-US" smtClean="0"/>
              <a:t>추후에 복지시설에 대한 학생들의 의견 수렴을 통한 개선 방안이 요구됨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대학 인프라 개선노력 </a:t>
            </a:r>
            <a:r>
              <a:rPr lang="en-US" altLang="ko-KR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: 44.8</a:t>
            </a:r>
            <a:r>
              <a:rPr lang="ko-KR" altLang="en-US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/>
          <p:nvPr>
            <p:extLst/>
          </p:nvPr>
        </p:nvGraphicFramePr>
        <p:xfrm>
          <a:off x="2673813" y="2137186"/>
          <a:ext cx="6842125" cy="410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9" y="2636912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17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행정 서비스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행정 서비스 영역 만족도는 </a:t>
            </a:r>
            <a:r>
              <a:rPr lang="en-US" altLang="ko-KR" dirty="0" smtClean="0"/>
              <a:t>57.6</a:t>
            </a:r>
            <a:r>
              <a:rPr lang="ko-KR" altLang="en-US" dirty="0" smtClean="0"/>
              <a:t>점으로 타 영역에 비해 약간 높은 수준을 나타냄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학과 행정 </a:t>
            </a:r>
            <a:r>
              <a:rPr lang="en-US" altLang="ko-KR" dirty="0" smtClean="0"/>
              <a:t>vs </a:t>
            </a:r>
            <a:r>
              <a:rPr lang="ko-KR" altLang="en-US" dirty="0" smtClean="0"/>
              <a:t>대학 행정의 비교에서는 </a:t>
            </a:r>
            <a:r>
              <a:rPr lang="en-US" altLang="ko-KR" dirty="0" smtClean="0"/>
              <a:t>2016</a:t>
            </a:r>
            <a:r>
              <a:rPr lang="ko-KR" altLang="en-US" dirty="0" smtClean="0"/>
              <a:t>년의 결과와 같이 학과 행정에 비해 상대적으로 대학 행정이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행정 서비스 영역 만족도 </a:t>
            </a:r>
            <a:r>
              <a:rPr lang="en-US" altLang="ko-KR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: 57.6</a:t>
            </a:r>
            <a:r>
              <a:rPr lang="ko-KR" altLang="en-US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10" name="차트 9"/>
          <p:cNvGraphicFramePr>
            <a:graphicFrameLocks/>
          </p:cNvGraphicFramePr>
          <p:nvPr>
            <p:extLst/>
          </p:nvPr>
        </p:nvGraphicFramePr>
        <p:xfrm>
          <a:off x="2673700" y="2143179"/>
          <a:ext cx="6842125" cy="409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269" y="2600908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1"/>
          <p:cNvSpPr txBox="1">
            <a:spLocks/>
          </p:cNvSpPr>
          <p:nvPr/>
        </p:nvSpPr>
        <p:spPr>
          <a:xfrm>
            <a:off x="5856192" y="6458502"/>
            <a:ext cx="47961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-20-</a:t>
            </a:r>
            <a:endParaRPr lang="ko-KR" altLang="en-US" dirty="0"/>
          </a:p>
        </p:txBody>
      </p:sp>
      <p:sp>
        <p:nvSpPr>
          <p:cNvPr id="8" name="제목 10"/>
          <p:cNvSpPr txBox="1">
            <a:spLocks/>
          </p:cNvSpPr>
          <p:nvPr/>
        </p:nvSpPr>
        <p:spPr>
          <a:xfrm>
            <a:off x="1560633" y="181436"/>
            <a:ext cx="4427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행정 서비스 영역 개선 노력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52.7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62" y="3726516"/>
            <a:ext cx="404495" cy="404562"/>
          </a:xfrm>
          <a:prstGeom prst="rect">
            <a:avLst/>
          </a:prstGeom>
        </p:spPr>
      </p:pic>
      <p:graphicFrame>
        <p:nvGraphicFramePr>
          <p:cNvPr id="13" name="차트 12"/>
          <p:cNvGraphicFramePr>
            <a:graphicFrameLocks/>
          </p:cNvGraphicFramePr>
          <p:nvPr>
            <p:extLst/>
          </p:nvPr>
        </p:nvGraphicFramePr>
        <p:xfrm>
          <a:off x="2680915" y="2158234"/>
          <a:ext cx="6836148" cy="407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대학 행정 서비스 영역의 개선 노력을 살펴보면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학과행정이 </a:t>
            </a:r>
            <a:r>
              <a:rPr lang="en-US" altLang="ko-KR" dirty="0" smtClean="0"/>
              <a:t>55.8</a:t>
            </a:r>
            <a:r>
              <a:rPr lang="ko-KR" altLang="en-US" dirty="0" smtClean="0"/>
              <a:t>점을 나타낸 반면에 대학 행정은 </a:t>
            </a:r>
            <a:r>
              <a:rPr lang="en-US" altLang="ko-KR" dirty="0" smtClean="0"/>
              <a:t>49.6</a:t>
            </a:r>
            <a:r>
              <a:rPr lang="ko-KR" altLang="en-US" dirty="0" smtClean="0"/>
              <a:t>점으로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추후에 대학행정에 대한 학생들의 의견 수렴을 통한 개선 방안이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6228861" y="205278"/>
            <a:ext cx="5451231" cy="313932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나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행정 서비스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19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학생활동지원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학생활동지원 영역 만족도는 </a:t>
            </a:r>
            <a:r>
              <a:rPr lang="en-US" altLang="ko-KR" dirty="0" smtClean="0"/>
              <a:t>51.7</a:t>
            </a:r>
            <a:r>
              <a:rPr lang="ko-KR" altLang="en-US" smtClean="0"/>
              <a:t>점으로 나타나 상대적으로 타 영역보다 낮게 나타났으며</a:t>
            </a:r>
            <a:r>
              <a:rPr lang="en-US" altLang="ko-KR" dirty="0" smtClean="0"/>
              <a:t>, </a:t>
            </a:r>
            <a:r>
              <a:rPr lang="ko-KR" altLang="en-US" smtClean="0"/>
              <a:t>영역을 구성하는 요인 중에서 지도교수 요인이 </a:t>
            </a:r>
            <a:r>
              <a:rPr lang="en-US" altLang="ko-KR" dirty="0" smtClean="0"/>
              <a:t>2</a:t>
            </a:r>
            <a:r>
              <a:rPr lang="ko-KR" altLang="en-US" smtClean="0"/>
              <a:t>년 연속 가장 높게 나타남</a:t>
            </a:r>
            <a:r>
              <a:rPr lang="en-US" altLang="ko-KR" smtClean="0"/>
              <a:t>. 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학생활동지원 영역 만족도 </a:t>
            </a:r>
            <a:r>
              <a:rPr lang="en-US" altLang="ko-KR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: 51.7</a:t>
            </a:r>
            <a:r>
              <a:rPr lang="ko-KR" altLang="en-US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768" y="2276872"/>
            <a:ext cx="404495" cy="404562"/>
          </a:xfrm>
          <a:prstGeom prst="rect">
            <a:avLst/>
          </a:prstGeom>
        </p:spPr>
      </p:pic>
      <p:graphicFrame>
        <p:nvGraphicFramePr>
          <p:cNvPr id="17" name="차트 16"/>
          <p:cNvGraphicFramePr>
            <a:graphicFrameLocks/>
          </p:cNvGraphicFramePr>
          <p:nvPr>
            <p:extLst/>
          </p:nvPr>
        </p:nvGraphicFramePr>
        <p:xfrm>
          <a:off x="2673813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9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943" y="672097"/>
            <a:ext cx="8859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목    차 </a:t>
            </a:r>
            <a:r>
              <a:rPr lang="en-US" altLang="ko-KR" sz="2000" b="1" dirty="0">
                <a:latin typeface="+mn-ea"/>
              </a:rPr>
              <a:t>-</a:t>
            </a:r>
            <a:endParaRPr lang="ko-KR" altLang="en-US" sz="2000" b="1" dirty="0"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1665943" y="1088740"/>
            <a:ext cx="8859182" cy="0"/>
          </a:xfrm>
          <a:prstGeom prst="line">
            <a:avLst/>
          </a:prstGeom>
          <a:ln w="3492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4158539" y="2254121"/>
            <a:ext cx="3874923" cy="2352387"/>
            <a:chOff x="3859242" y="2254121"/>
            <a:chExt cx="3874923" cy="235238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859242" y="2417633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r"/>
              <a:r>
                <a:rPr lang="en-US" altLang="ko-KR" sz="1600" b="1">
                  <a:latin typeface="+mn-ea"/>
                </a:rPr>
                <a:t> 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044786" y="2254121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wrap="square"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Ⅰ</a:t>
              </a:r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4422165" y="2417633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개요</a:t>
              </a: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859242" y="4246508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044786" y="40587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Ⅲ</a:t>
              </a:r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4422165" y="4246508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부록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859242" y="3322132"/>
              <a:ext cx="720000" cy="360000"/>
            </a:xfrm>
            <a:prstGeom prst="parallelogram">
              <a:avLst>
                <a:gd name="adj" fmla="val 33339"/>
              </a:avLst>
            </a:prstGeom>
            <a:solidFill>
              <a:srgbClr val="DEDE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endParaRPr lang="ko-KR" altLang="en-US" sz="1600" b="1">
                <a:latin typeface="+mn-ea"/>
              </a:endParaRP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4044786" y="3158619"/>
              <a:ext cx="360000" cy="3189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679A"/>
              </a:solidFill>
              <a:miter lim="800000"/>
              <a:headEnd/>
              <a:tailEnd/>
            </a:ln>
          </p:spPr>
          <p:txBody>
            <a:bodyPr lIns="18000" tIns="36000" rIns="18000" bIns="36000">
              <a:spAutoFit/>
            </a:bodyPr>
            <a:lstStyle>
              <a:lvl1pPr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1pPr>
              <a:lvl2pPr marL="742950" indent="-28575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2pPr>
              <a:lvl3pPr marL="11430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3pPr>
              <a:lvl4pPr marL="16002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4pPr>
              <a:lvl5pPr marL="2057400" indent="-228600" eaLnBrk="0" hangingPunct="0"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600" b="1" dirty="0">
                  <a:solidFill>
                    <a:srgbClr val="00679A"/>
                  </a:solidFill>
                  <a:latin typeface="+mn-ea"/>
                  <a:ea typeface="+mn-ea"/>
                </a:rPr>
                <a:t>Ⅱ</a:t>
              </a:r>
            </a:p>
          </p:txBody>
        </p:sp>
        <p:sp>
          <p:nvSpPr>
            <p:cNvPr id="27" name="AutoShape 10"/>
            <p:cNvSpPr>
              <a:spLocks noChangeArrowheads="1"/>
            </p:cNvSpPr>
            <p:nvPr/>
          </p:nvSpPr>
          <p:spPr bwMode="auto">
            <a:xfrm>
              <a:off x="4422165" y="3322132"/>
              <a:ext cx="3312000" cy="360000"/>
            </a:xfrm>
            <a:prstGeom prst="parallelogram">
              <a:avLst>
                <a:gd name="adj" fmla="val 4405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  <a:latin typeface="+mn-ea"/>
                </a:rPr>
                <a:t>조사 결과 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8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20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다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smtClean="0">
                <a:solidFill>
                  <a:schemeClr val="tx1"/>
                </a:solidFill>
              </a:rPr>
              <a:t>학생활동지원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학생활동지원 영역 개선 노력 </a:t>
            </a:r>
            <a:r>
              <a:rPr lang="en-US" altLang="ko-KR" sz="1400" b="1" dirty="0">
                <a:latin typeface="+mn-ea"/>
              </a:rPr>
              <a:t>: 46.3</a:t>
            </a:r>
            <a:r>
              <a:rPr lang="ko-KR" altLang="en-US" sz="1400" b="1" dirty="0">
                <a:latin typeface="+mn-ea"/>
              </a:rPr>
              <a:t>점</a:t>
            </a:r>
            <a:endParaRPr lang="en-US" altLang="ko-KR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7" y="2816932"/>
            <a:ext cx="404495" cy="404562"/>
          </a:xfrm>
          <a:prstGeom prst="rect">
            <a:avLst/>
          </a:prstGeom>
        </p:spPr>
      </p:pic>
      <p:graphicFrame>
        <p:nvGraphicFramePr>
          <p:cNvPr id="13" name="차트 12"/>
          <p:cNvGraphicFramePr>
            <a:graphicFrameLocks/>
          </p:cNvGraphicFramePr>
          <p:nvPr>
            <p:extLst/>
          </p:nvPr>
        </p:nvGraphicFramePr>
        <p:xfrm>
          <a:off x="2676619" y="2133600"/>
          <a:ext cx="684044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학생활동지원 영역의 개선 노력을 살펴보면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지도교수 요인이 </a:t>
            </a:r>
            <a:r>
              <a:rPr lang="en-US" altLang="ko-KR" dirty="0" smtClean="0"/>
              <a:t>55.0</a:t>
            </a:r>
            <a:r>
              <a:rPr lang="ko-KR" altLang="en-US" dirty="0" smtClean="0"/>
              <a:t>점을 나타내 가장 높게 나타났으며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반면에 장학제도 요인은 </a:t>
            </a:r>
            <a:r>
              <a:rPr lang="en-US" altLang="ko-KR" dirty="0" smtClean="0"/>
              <a:t>37.6</a:t>
            </a:r>
            <a:r>
              <a:rPr lang="ko-KR" altLang="en-US" dirty="0" smtClean="0"/>
              <a:t>점으로 가장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추후에 장학제도에 대한 학생들의 의견 수렴을 통한 개선 방안이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8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21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학생역량강화 및 </a:t>
            </a:r>
            <a:r>
              <a:rPr lang="ko-KR" altLang="en-US" dirty="0" err="1" smtClean="0">
                <a:solidFill>
                  <a:schemeClr val="tx1"/>
                </a:solidFill>
              </a:rPr>
              <a:t>취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학생역량강화 및 </a:t>
            </a:r>
            <a:r>
              <a:rPr lang="ko-KR" altLang="en-US" dirty="0" err="1" smtClean="0"/>
              <a:t>취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〮창업지원 영역 만족도는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49.1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점으로 타 영역에 비해 상대적으로 낮게 나타남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하위 요인에서 특이한 점은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2016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년에 가장 낮게 나타난 취업과 창업이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2017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년에는 큰 폭으로 상승한 것을 볼 수 있음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학생역량강화 및 </a:t>
            </a:r>
            <a:r>
              <a:rPr lang="ko-KR" altLang="en-US" sz="1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취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〮창업지원 영역 만족도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49.1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9" y="2401146"/>
            <a:ext cx="404495" cy="40456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85" y="2104169"/>
            <a:ext cx="404495" cy="404562"/>
          </a:xfrm>
          <a:prstGeom prst="rect">
            <a:avLst/>
          </a:prstGeom>
        </p:spPr>
      </p:pic>
      <p:graphicFrame>
        <p:nvGraphicFramePr>
          <p:cNvPr id="12" name="차트 11"/>
          <p:cNvGraphicFramePr>
            <a:graphicFrameLocks/>
          </p:cNvGraphicFramePr>
          <p:nvPr>
            <p:extLst/>
          </p:nvPr>
        </p:nvGraphicFramePr>
        <p:xfrm>
          <a:off x="2674938" y="2133600"/>
          <a:ext cx="6842126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22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</a:rPr>
              <a:t>학생역량강화 및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취</a:t>
            </a:r>
            <a:r>
              <a:rPr lang="ko-KR" altLang="en-US" sz="1400" b="1" dirty="0">
                <a:latin typeface="맑은 고딕" panose="020B0503020000020004" pitchFamily="50" charset="-127"/>
              </a:rPr>
              <a:t>〮창업지원 영역 </a:t>
            </a:r>
            <a:r>
              <a:rPr lang="ko-KR" altLang="en-US" sz="1400" b="1" dirty="0">
                <a:latin typeface="맑은 고딕" panose="020B0503020000020004" pitchFamily="50" charset="-127"/>
              </a:rPr>
              <a:t>개선노력 </a:t>
            </a:r>
            <a:r>
              <a:rPr lang="en-US" altLang="ko-KR" sz="1400" b="1" dirty="0">
                <a:latin typeface="맑은 고딕" panose="020B0503020000020004" pitchFamily="50" charset="-127"/>
              </a:rPr>
              <a:t>: </a:t>
            </a:r>
            <a:r>
              <a:rPr lang="en-US" altLang="ko-KR" sz="1400" b="1" dirty="0">
                <a:latin typeface="맑은 고딕" panose="020B0503020000020004" pitchFamily="50" charset="-127"/>
              </a:rPr>
              <a:t>49.5</a:t>
            </a:r>
            <a:r>
              <a:rPr lang="ko-KR" altLang="en-US" sz="1400" b="1" dirty="0">
                <a:latin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57" y="3717410"/>
            <a:ext cx="404495" cy="404562"/>
          </a:xfrm>
          <a:prstGeom prst="rect">
            <a:avLst/>
          </a:prstGeom>
        </p:spPr>
      </p:pic>
      <p:graphicFrame>
        <p:nvGraphicFramePr>
          <p:cNvPr id="10" name="차트 9"/>
          <p:cNvGraphicFramePr>
            <a:graphicFrameLocks/>
          </p:cNvGraphicFramePr>
          <p:nvPr>
            <p:extLst/>
          </p:nvPr>
        </p:nvGraphicFramePr>
        <p:xfrm>
          <a:off x="2683549" y="2150648"/>
          <a:ext cx="6842125" cy="408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라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학생역량강화 및 </a:t>
            </a:r>
            <a:r>
              <a:rPr lang="ko-KR" altLang="en-US" dirty="0" err="1" smtClean="0">
                <a:solidFill>
                  <a:schemeClr val="tx1"/>
                </a:solidFill>
              </a:rPr>
              <a:t>취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〮창업지원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학생역량강화 및 </a:t>
            </a:r>
            <a:r>
              <a:rPr lang="ko-KR" altLang="en-US" dirty="0" err="1" smtClean="0"/>
              <a:t>취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〮창업지</a:t>
            </a:r>
            <a:r>
              <a:rPr lang="ko-KR" altLang="en-US" dirty="0" smtClean="0"/>
              <a:t>원 영역의 개선 노력을 살펴보면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지도교수 요인이 </a:t>
            </a:r>
            <a:r>
              <a:rPr lang="en-US" altLang="ko-KR" dirty="0" smtClean="0"/>
              <a:t>54.5</a:t>
            </a:r>
            <a:r>
              <a:rPr lang="ko-KR" altLang="en-US" dirty="0" smtClean="0"/>
              <a:t>점을 나타내 가장 높게 나타났으며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반면에 외국어 교육 요인은 </a:t>
            </a:r>
            <a:r>
              <a:rPr lang="en-US" altLang="ko-KR" dirty="0"/>
              <a:t>4</a:t>
            </a:r>
            <a:r>
              <a:rPr lang="en-US" altLang="ko-KR" dirty="0" smtClean="0"/>
              <a:t>7.6</a:t>
            </a:r>
            <a:r>
              <a:rPr lang="ko-KR" altLang="en-US" dirty="0" smtClean="0"/>
              <a:t>점으로 가장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추후에 외국어 교육에 대한 학생들의 의견 수렴을 통한 개선 방안이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7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23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교육과정 및 운영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교육과정 및 운영 영역 만족도는 </a:t>
            </a:r>
            <a:r>
              <a:rPr lang="en-US" altLang="ko-KR" dirty="0" smtClean="0"/>
              <a:t>52.7</a:t>
            </a:r>
            <a:r>
              <a:rPr lang="ko-KR" altLang="en-US" dirty="0" smtClean="0"/>
              <a:t>점으로 타 영역에 비해 상대적으로 약간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하위 요인에서는 전공이 </a:t>
            </a:r>
            <a:r>
              <a:rPr lang="en-US" altLang="ko-KR" dirty="0" smtClean="0"/>
              <a:t>57.8</a:t>
            </a:r>
            <a:r>
              <a:rPr lang="ko-KR" altLang="en-US" dirty="0" smtClean="0"/>
              <a:t>점으로 가장 높게 나타났으며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반면에 교양이 </a:t>
            </a:r>
            <a:r>
              <a:rPr lang="en-US" altLang="ko-KR" dirty="0" smtClean="0"/>
              <a:t>48.4</a:t>
            </a:r>
            <a:r>
              <a:rPr lang="ko-KR" altLang="en-US" dirty="0" smtClean="0"/>
              <a:t>점으로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연속 가장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교육과정 및 운영 영역 만족도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52.7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1" y="2348880"/>
            <a:ext cx="404495" cy="404562"/>
          </a:xfrm>
          <a:prstGeom prst="rect">
            <a:avLst/>
          </a:prstGeom>
        </p:spPr>
      </p:pic>
      <p:graphicFrame>
        <p:nvGraphicFramePr>
          <p:cNvPr id="13" name="차트 12"/>
          <p:cNvGraphicFramePr>
            <a:graphicFrameLocks/>
          </p:cNvGraphicFramePr>
          <p:nvPr>
            <p:extLst/>
          </p:nvPr>
        </p:nvGraphicFramePr>
        <p:xfrm>
          <a:off x="2674938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45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24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교육과정 및 운영 영역 개선 노력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47.6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92" y="3707297"/>
            <a:ext cx="404495" cy="404562"/>
          </a:xfrm>
          <a:prstGeom prst="rect">
            <a:avLst/>
          </a:prstGeom>
        </p:spPr>
      </p:pic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마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교육과정 및 운영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674031"/>
          </a:xfrm>
        </p:spPr>
        <p:txBody>
          <a:bodyPr/>
          <a:lstStyle/>
          <a:p>
            <a:r>
              <a:rPr lang="ko-KR" altLang="en-US" dirty="0" smtClean="0"/>
              <a:t>교육과정 및 운영 영역의 개선 노력을 살펴보면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전공 요인이 </a:t>
            </a:r>
            <a:r>
              <a:rPr lang="en-US" altLang="ko-KR" dirty="0" smtClean="0"/>
              <a:t>50.5</a:t>
            </a:r>
            <a:r>
              <a:rPr lang="ko-KR" altLang="en-US" dirty="0" smtClean="0"/>
              <a:t>점을 나타내 가장 높게 나타났으며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반면에 교양 요인은 </a:t>
            </a:r>
            <a:r>
              <a:rPr lang="en-US" altLang="ko-KR" dirty="0" smtClean="0"/>
              <a:t>45.8</a:t>
            </a:r>
            <a:r>
              <a:rPr lang="ko-KR" altLang="en-US" dirty="0" smtClean="0"/>
              <a:t>점으로 가장 낮게 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추후에 교양 과정에 대한 학생들의 의견 수렴을 통한 개선 방안이 요구됨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14" name="차트 13"/>
          <p:cNvGraphicFramePr>
            <a:graphicFrameLocks/>
          </p:cNvGraphicFramePr>
          <p:nvPr>
            <p:extLst/>
          </p:nvPr>
        </p:nvGraphicFramePr>
        <p:xfrm>
          <a:off x="2685730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62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25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교수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〮학습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60633" y="207048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영역별 만족도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58926" y="657226"/>
            <a:ext cx="9074149" cy="480131"/>
          </a:xfrm>
        </p:spPr>
        <p:txBody>
          <a:bodyPr/>
          <a:lstStyle/>
          <a:p>
            <a:r>
              <a:rPr lang="ko-KR" altLang="en-US" dirty="0" smtClean="0"/>
              <a:t>교수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〮학습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영역 만족도는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64.0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점으로 타 영역에 비해 상대적으로 약간 높게</a:t>
            </a:r>
            <a:r>
              <a:rPr lang="ko-KR" altLang="en-US" dirty="0" smtClean="0"/>
              <a:t> </a:t>
            </a:r>
            <a:r>
              <a:rPr lang="ko-KR" altLang="en-US" dirty="0"/>
              <a:t>나타남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하위 요인 만족도에서는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연속 교수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〮학습에 비해 강의 만족도가 높게 나타남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교수〮학습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강의 영역 만족도 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64.0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차트 8"/>
          <p:cNvGraphicFramePr>
            <a:graphicFrameLocks/>
          </p:cNvGraphicFramePr>
          <p:nvPr>
            <p:extLst/>
          </p:nvPr>
        </p:nvGraphicFramePr>
        <p:xfrm>
          <a:off x="2675620" y="2132856"/>
          <a:ext cx="6841443" cy="4104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926" y="1988796"/>
            <a:ext cx="404495" cy="4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26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graphicFrame>
        <p:nvGraphicFramePr>
          <p:cNvPr id="6" name="차트 5"/>
          <p:cNvGraphicFramePr>
            <a:graphicFrameLocks/>
          </p:cNvGraphicFramePr>
          <p:nvPr>
            <p:extLst/>
          </p:nvPr>
        </p:nvGraphicFramePr>
        <p:xfrm>
          <a:off x="2674938" y="2133600"/>
          <a:ext cx="6842125" cy="41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슬라이드 번호 개체 틀 1"/>
          <p:cNvSpPr txBox="1">
            <a:spLocks/>
          </p:cNvSpPr>
          <p:nvPr/>
        </p:nvSpPr>
        <p:spPr>
          <a:xfrm>
            <a:off x="5844971" y="6458502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/>
              <a:t>-</a:t>
            </a:r>
            <a:fld id="{D1E91C36-28B7-495F-BC82-F90B359F408A}" type="slidenum">
              <a:rPr lang="ko-KR" altLang="en-US"/>
              <a:pPr/>
              <a:t>26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8" name="제목 10"/>
          <p:cNvSpPr txBox="1">
            <a:spLocks/>
          </p:cNvSpPr>
          <p:nvPr/>
        </p:nvSpPr>
        <p:spPr>
          <a:xfrm>
            <a:off x="1558633" y="168808"/>
            <a:ext cx="4427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1800" b="1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r>
              <a:rPr lang="en-US" altLang="ko-KR">
                <a:solidFill>
                  <a:schemeClr val="tx1"/>
                </a:solidFill>
              </a:rPr>
              <a:t>3. </a:t>
            </a:r>
            <a:r>
              <a:rPr lang="ko-KR" altLang="en-US">
                <a:solidFill>
                  <a:schemeClr val="tx1"/>
                </a:solidFill>
              </a:rPr>
              <a:t>영역별 만족도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교수〮학습</a:t>
            </a:r>
            <a:r>
              <a:rPr lang="en-US" altLang="ko-KR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강의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영역 개선 노력 </a:t>
            </a:r>
            <a:r>
              <a:rPr lang="en-US" altLang="ko-KR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: 63.2</a:t>
            </a:r>
            <a:r>
              <a:rPr lang="ko-KR" altLang="en-US" sz="14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634" y="3609020"/>
            <a:ext cx="404495" cy="404562"/>
          </a:xfrm>
          <a:prstGeom prst="rect">
            <a:avLst/>
          </a:prstGeom>
        </p:spPr>
      </p:pic>
      <p:sp>
        <p:nvSpPr>
          <p:cNvPr id="12" name="텍스트 개체 틀 3"/>
          <p:cNvSpPr txBox="1">
            <a:spLocks/>
          </p:cNvSpPr>
          <p:nvPr/>
        </p:nvSpPr>
        <p:spPr>
          <a:xfrm>
            <a:off x="1558926" y="657226"/>
            <a:ext cx="9074149" cy="7386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ea"/>
                <a:ea typeface="+mn-ea"/>
                <a:cs typeface="Times New Roman" pitchFamily="18" charset="0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/>
              <a:t>교수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〮학습</a:t>
            </a:r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r>
              <a:rPr lang="ko-KR" altLang="en-US"/>
              <a:t> 영역의 개선 노력을 살펴보면</a:t>
            </a:r>
            <a:r>
              <a:rPr lang="en-US" altLang="ko-KR"/>
              <a:t>, </a:t>
            </a:r>
            <a:r>
              <a:rPr lang="ko-KR" altLang="en-US"/>
              <a:t>강의계획서 요인이 </a:t>
            </a:r>
            <a:r>
              <a:rPr lang="en-US" altLang="ko-KR"/>
              <a:t>64.2</a:t>
            </a:r>
            <a:r>
              <a:rPr lang="ko-KR" altLang="en-US"/>
              <a:t>점을 나타내 가장 높게 나타났으며</a:t>
            </a:r>
            <a:r>
              <a:rPr lang="en-US" altLang="ko-KR"/>
              <a:t>,</a:t>
            </a:r>
            <a:r>
              <a:rPr lang="ko-KR" altLang="en-US"/>
              <a:t> 반면에 교수학습법 요인은 </a:t>
            </a:r>
            <a:r>
              <a:rPr lang="en-US" altLang="ko-KR"/>
              <a:t>62.3</a:t>
            </a:r>
            <a:r>
              <a:rPr lang="ko-KR" altLang="en-US"/>
              <a:t>점으로 가장 낮게 나타남</a:t>
            </a:r>
            <a:r>
              <a:rPr lang="en-US" altLang="ko-KR"/>
              <a:t>. </a:t>
            </a:r>
            <a:r>
              <a:rPr lang="ko-KR" altLang="en-US"/>
              <a:t>따라서</a:t>
            </a:r>
            <a:r>
              <a:rPr lang="en-US" altLang="ko-KR"/>
              <a:t> </a:t>
            </a:r>
            <a:r>
              <a:rPr lang="ko-KR" altLang="en-US"/>
              <a:t>추후에 교수학습법에 대한 학생들의 의견 수렴을 통한 개선 방안이 요구됨</a:t>
            </a:r>
            <a:r>
              <a:rPr lang="en-US" altLang="ko-KR"/>
              <a:t>.</a:t>
            </a:r>
            <a:endParaRPr lang="ko-KR" altLang="en-US" dirty="0"/>
          </a:p>
        </p:txBody>
      </p:sp>
      <p:sp>
        <p:nvSpPr>
          <p:cNvPr id="13" name="부제목 2"/>
          <p:cNvSpPr>
            <a:spLocks noGrp="1"/>
          </p:cNvSpPr>
          <p:nvPr>
            <p:ph type="subTitle" idx="1"/>
          </p:nvPr>
        </p:nvSpPr>
        <p:spPr>
          <a:xfrm>
            <a:off x="6228861" y="205278"/>
            <a:ext cx="5451231" cy="313932"/>
          </a:xfrm>
        </p:spPr>
        <p:txBody>
          <a:bodyPr/>
          <a:lstStyle/>
          <a:p>
            <a:r>
              <a:rPr lang="ko-KR" altLang="en-US" dirty="0">
                <a:solidFill>
                  <a:schemeClr val="tx1"/>
                </a:solidFill>
              </a:rPr>
              <a:t>바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 smtClean="0">
                <a:solidFill>
                  <a:schemeClr val="tx1"/>
                </a:solidFill>
              </a:rPr>
              <a:t>교수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〮학습</a:t>
            </a:r>
            <a:r>
              <a:rPr lang="en-US" altLang="ko-KR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강의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-</a:t>
            </a:r>
            <a:fld id="{D1E91C36-28B7-495F-BC82-F90B359F408A}" type="slidenum">
              <a:rPr lang="ko-KR" altLang="en-US" smtClean="0"/>
              <a:pPr/>
              <a:t>27</a:t>
            </a:fld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891155" y="3180500"/>
            <a:ext cx="1368153" cy="10015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종합 만족도</a:t>
            </a:r>
            <a:endParaRPr lang="en-US" altLang="ko-KR" sz="1600" b="1" dirty="0">
              <a:latin typeface="+mn-ea"/>
            </a:endParaRPr>
          </a:p>
          <a:p>
            <a:pPr algn="ctr"/>
            <a:r>
              <a:rPr lang="en-US" altLang="ko-KR" sz="1600" b="1" dirty="0">
                <a:latin typeface="+mn-ea"/>
              </a:rPr>
              <a:t>53.7</a:t>
            </a:r>
            <a:r>
              <a:rPr lang="ko-KR" altLang="en-US" sz="1600" b="1" dirty="0">
                <a:latin typeface="+mn-ea"/>
              </a:rPr>
              <a:t>점</a:t>
            </a:r>
            <a:endParaRPr lang="ko-KR" altLang="en-US" sz="1600" b="1" dirty="0">
              <a:latin typeface="+mn-ea"/>
            </a:endParaRPr>
          </a:p>
        </p:txBody>
      </p:sp>
      <p:cxnSp>
        <p:nvCxnSpPr>
          <p:cNvPr id="7" name="꺾인 연결선 6"/>
          <p:cNvCxnSpPr>
            <a:stCxn id="21" idx="1"/>
            <a:endCxn id="6" idx="3"/>
          </p:cNvCxnSpPr>
          <p:nvPr/>
        </p:nvCxnSpPr>
        <p:spPr>
          <a:xfrm rot="10800000" flipV="1">
            <a:off x="3259307" y="1737062"/>
            <a:ext cx="540692" cy="1944216"/>
          </a:xfrm>
          <a:prstGeom prst="bentConnector3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꺾인 연결선 7"/>
          <p:cNvCxnSpPr>
            <a:stCxn id="22" idx="1"/>
            <a:endCxn id="6" idx="3"/>
          </p:cNvCxnSpPr>
          <p:nvPr/>
        </p:nvCxnSpPr>
        <p:spPr>
          <a:xfrm rot="10800000" flipV="1">
            <a:off x="3259307" y="2539001"/>
            <a:ext cx="540692" cy="114227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꺾인 연결선 8"/>
          <p:cNvCxnSpPr>
            <a:stCxn id="23" idx="1"/>
            <a:endCxn id="6" idx="3"/>
          </p:cNvCxnSpPr>
          <p:nvPr/>
        </p:nvCxnSpPr>
        <p:spPr>
          <a:xfrm rot="10800000" flipV="1">
            <a:off x="3259307" y="3340940"/>
            <a:ext cx="540692" cy="3403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꺾인 연결선 9"/>
          <p:cNvCxnSpPr>
            <a:stCxn id="24" idx="1"/>
            <a:endCxn id="6" idx="3"/>
          </p:cNvCxnSpPr>
          <p:nvPr/>
        </p:nvCxnSpPr>
        <p:spPr>
          <a:xfrm rot="10800000">
            <a:off x="3259307" y="3681280"/>
            <a:ext cx="540692" cy="46160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꺾인 연결선 10"/>
          <p:cNvCxnSpPr>
            <a:stCxn id="25" idx="1"/>
            <a:endCxn id="6" idx="3"/>
          </p:cNvCxnSpPr>
          <p:nvPr/>
        </p:nvCxnSpPr>
        <p:spPr>
          <a:xfrm rot="10800000">
            <a:off x="3259307" y="3681278"/>
            <a:ext cx="540692" cy="126354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>
            <a:stCxn id="26" idx="1"/>
            <a:endCxn id="6" idx="3"/>
          </p:cNvCxnSpPr>
          <p:nvPr/>
        </p:nvCxnSpPr>
        <p:spPr>
          <a:xfrm rot="10800000">
            <a:off x="3259307" y="3681278"/>
            <a:ext cx="540692" cy="20654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그룹 12"/>
          <p:cNvGrpSpPr/>
          <p:nvPr/>
        </p:nvGrpSpPr>
        <p:grpSpPr>
          <a:xfrm>
            <a:off x="5679835" y="1395024"/>
            <a:ext cx="1152000" cy="4693772"/>
            <a:chOff x="6677573" y="1291512"/>
            <a:chExt cx="1272234" cy="4693772"/>
          </a:xfrm>
          <a:solidFill>
            <a:schemeClr val="bg1">
              <a:lumMod val="65000"/>
            </a:schemeClr>
          </a:solidFill>
        </p:grpSpPr>
        <p:sp>
          <p:nvSpPr>
            <p:cNvPr id="14" name="왼쪽/오른쪽 화살표 13"/>
            <p:cNvSpPr/>
            <p:nvPr/>
          </p:nvSpPr>
          <p:spPr>
            <a:xfrm>
              <a:off x="6677573" y="1291512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6.4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5" name="왼쪽/오른쪽 화살표 14"/>
            <p:cNvSpPr/>
            <p:nvPr/>
          </p:nvSpPr>
          <p:spPr>
            <a:xfrm>
              <a:off x="6677573" y="2093466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5.3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6" name="왼쪽/오른쪽 화살표 15"/>
            <p:cNvSpPr/>
            <p:nvPr/>
          </p:nvSpPr>
          <p:spPr>
            <a:xfrm>
              <a:off x="6677573" y="2895420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5.9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7" name="왼쪽/오른쪽 화살표 16"/>
            <p:cNvSpPr/>
            <p:nvPr/>
          </p:nvSpPr>
          <p:spPr>
            <a:xfrm>
              <a:off x="6677573" y="3697374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5.5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8" name="왼쪽/오른쪽 화살표 17"/>
            <p:cNvSpPr/>
            <p:nvPr/>
          </p:nvSpPr>
          <p:spPr>
            <a:xfrm>
              <a:off x="6677573" y="4499328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7.9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9" name="왼쪽/오른쪽 화살표 18"/>
            <p:cNvSpPr/>
            <p:nvPr/>
          </p:nvSpPr>
          <p:spPr>
            <a:xfrm>
              <a:off x="6677573" y="5301284"/>
              <a:ext cx="1272234" cy="684000"/>
            </a:xfrm>
            <a:prstGeom prst="leftRightArrow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latin typeface="+mn-ea"/>
                </a:rPr>
                <a:t>1.0</a:t>
              </a:r>
              <a:r>
                <a:rPr lang="ko-KR" altLang="en-US" sz="1200" b="1" dirty="0">
                  <a:solidFill>
                    <a:schemeClr val="bg1"/>
                  </a:solidFill>
                  <a:latin typeface="+mn-ea"/>
                </a:rPr>
                <a:t>점</a:t>
              </a:r>
              <a:endParaRPr lang="ko-KR" altLang="en-US" sz="12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3597227" y="1395024"/>
            <a:ext cx="1858772" cy="4693772"/>
            <a:chOff x="2229948" y="1291512"/>
            <a:chExt cx="1858772" cy="4693772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2432720" y="1291512"/>
              <a:ext cx="1656000" cy="6840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대학 인프라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50.6</a:t>
              </a:r>
              <a:r>
                <a:rPr lang="ko-KR" altLang="en-US" sz="1400" b="1" dirty="0">
                  <a:latin typeface="+mn-ea"/>
                </a:rPr>
                <a:t>점</a:t>
              </a: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2432720" y="2093451"/>
              <a:ext cx="1656000" cy="68407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행정 서비스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57.6</a:t>
              </a:r>
              <a:r>
                <a:rPr lang="ko-KR" altLang="en-US" sz="1400" b="1" dirty="0">
                  <a:latin typeface="+mn-ea"/>
                </a:rPr>
                <a:t>점</a:t>
              </a:r>
              <a:endParaRPr lang="ko-KR" altLang="en-US" sz="1400" b="1" dirty="0">
                <a:latin typeface="+mn-ea"/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2432720" y="2895390"/>
              <a:ext cx="1656000" cy="68407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학생활동지원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51.7</a:t>
              </a:r>
              <a:r>
                <a:rPr lang="ko-KR" altLang="en-US" sz="1400" b="1" dirty="0">
                  <a:latin typeface="+mn-ea"/>
                </a:rPr>
                <a:t>점</a:t>
              </a:r>
              <a:endParaRPr lang="ko-KR" altLang="en-US" sz="1400" b="1" dirty="0">
                <a:latin typeface="+mn-ea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2432720" y="3697329"/>
              <a:ext cx="1656000" cy="68407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학생역량강화 및 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ko-KR" altLang="en-US" sz="1400" b="1" dirty="0" err="1">
                  <a:latin typeface="+mn-ea"/>
                </a:rPr>
                <a:t>취</a:t>
              </a:r>
              <a:r>
                <a:rPr lang="en-US" altLang="ko-KR" sz="1400" b="1" dirty="0">
                  <a:latin typeface="+mn-ea"/>
                </a:rPr>
                <a:t>•</a:t>
              </a:r>
              <a:r>
                <a:rPr lang="ko-KR" altLang="en-US" sz="1400" b="1" dirty="0">
                  <a:latin typeface="+mn-ea"/>
                </a:rPr>
                <a:t>창업지원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49.1</a:t>
              </a:r>
              <a:r>
                <a:rPr lang="ko-KR" altLang="en-US" sz="1400" b="1" dirty="0">
                  <a:latin typeface="+mn-ea"/>
                </a:rPr>
                <a:t>점</a:t>
              </a:r>
              <a:endParaRPr lang="ko-KR" altLang="en-US" sz="1400" b="1" dirty="0">
                <a:latin typeface="+mn-ea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2432720" y="4499268"/>
              <a:ext cx="1656000" cy="6840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교육과정 및 운영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52.7</a:t>
              </a:r>
              <a:r>
                <a:rPr lang="ko-KR" altLang="en-US" sz="1400" b="1" dirty="0">
                  <a:latin typeface="+mn-ea"/>
                </a:rPr>
                <a:t>점</a:t>
              </a:r>
              <a:endParaRPr lang="ko-KR" altLang="en-US" sz="1400" b="1" dirty="0">
                <a:latin typeface="+mn-ea"/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2432720" y="5301208"/>
              <a:ext cx="1656000" cy="68407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+mn-ea"/>
                </a:rPr>
                <a:t>교수</a:t>
              </a:r>
              <a:r>
                <a:rPr lang="en-US" altLang="ko-KR" sz="1400" b="1" dirty="0">
                  <a:latin typeface="+mn-ea"/>
                </a:rPr>
                <a:t>•</a:t>
              </a:r>
              <a:r>
                <a:rPr lang="ko-KR" altLang="en-US" sz="1400" b="1" dirty="0">
                  <a:latin typeface="+mn-ea"/>
                </a:rPr>
                <a:t>학습</a:t>
              </a:r>
              <a:r>
                <a:rPr lang="en-US" altLang="ko-KR" sz="1400" b="1" dirty="0">
                  <a:latin typeface="+mn-ea"/>
                </a:rPr>
                <a:t>-</a:t>
              </a:r>
              <a:r>
                <a:rPr lang="ko-KR" altLang="en-US" sz="1400" b="1" dirty="0">
                  <a:latin typeface="+mn-ea"/>
                </a:rPr>
                <a:t>강의</a:t>
              </a:r>
              <a:endParaRPr lang="en-US" altLang="ko-KR" sz="1400" b="1" dirty="0">
                <a:latin typeface="+mn-ea"/>
              </a:endParaRPr>
            </a:p>
            <a:p>
              <a:pPr algn="ctr"/>
              <a:r>
                <a:rPr lang="en-US" altLang="ko-KR" sz="1400" b="1" dirty="0">
                  <a:latin typeface="+mn-ea"/>
                </a:rPr>
                <a:t>64.0</a:t>
              </a:r>
              <a:r>
                <a:rPr lang="ko-KR" altLang="en-US" sz="1400" b="1" dirty="0">
                  <a:latin typeface="+mn-ea"/>
                </a:rPr>
                <a:t>점</a:t>
              </a:r>
              <a:endParaRPr lang="ko-KR" altLang="en-US" sz="1400" b="1" dirty="0">
                <a:latin typeface="+mn-ea"/>
              </a:endParaRPr>
            </a:p>
          </p:txBody>
        </p:sp>
        <p:grpSp>
          <p:nvGrpSpPr>
            <p:cNvPr id="27" name="그룹 26"/>
            <p:cNvGrpSpPr/>
            <p:nvPr/>
          </p:nvGrpSpPr>
          <p:grpSpPr>
            <a:xfrm>
              <a:off x="2229948" y="1451849"/>
              <a:ext cx="360000" cy="4371398"/>
              <a:chOff x="2229948" y="1451849"/>
              <a:chExt cx="360000" cy="4371398"/>
            </a:xfrm>
          </p:grpSpPr>
          <p:sp>
            <p:nvSpPr>
              <p:cNvPr id="28" name="타원 27"/>
              <p:cNvSpPr/>
              <p:nvPr/>
            </p:nvSpPr>
            <p:spPr>
              <a:xfrm>
                <a:off x="2229948" y="5463247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1</a:t>
                </a:r>
                <a:endParaRPr lang="ko-KR" altLang="en-US" sz="1400" b="1" dirty="0"/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2229948" y="305640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4</a:t>
                </a:r>
                <a:endParaRPr lang="ko-KR" altLang="en-US" sz="1400" b="1" dirty="0"/>
              </a:p>
            </p:txBody>
          </p:sp>
          <p:sp>
            <p:nvSpPr>
              <p:cNvPr id="30" name="타원 29"/>
              <p:cNvSpPr/>
              <p:nvPr/>
            </p:nvSpPr>
            <p:spPr>
              <a:xfrm>
                <a:off x="2229948" y="145184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5</a:t>
                </a:r>
                <a:endParaRPr lang="ko-KR" altLang="en-US" sz="1400" b="1" dirty="0"/>
              </a:p>
            </p:txBody>
          </p:sp>
          <p:sp>
            <p:nvSpPr>
              <p:cNvPr id="31" name="타원 30"/>
              <p:cNvSpPr/>
              <p:nvPr/>
            </p:nvSpPr>
            <p:spPr>
              <a:xfrm>
                <a:off x="2229948" y="466096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3</a:t>
                </a:r>
                <a:endParaRPr lang="ko-KR" altLang="en-US" sz="1400" b="1" dirty="0"/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229948" y="225412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2</a:t>
                </a:r>
                <a:endParaRPr lang="ko-KR" altLang="en-US" sz="1400" b="1" dirty="0"/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2229948" y="3858689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1" dirty="0"/>
                  <a:t>6</a:t>
                </a:r>
                <a:endParaRPr lang="ko-KR" altLang="en-US" sz="1400" b="1" dirty="0"/>
              </a:p>
            </p:txBody>
          </p:sp>
        </p:grpSp>
      </p:grpSp>
      <p:grpSp>
        <p:nvGrpSpPr>
          <p:cNvPr id="55" name="그룹 54"/>
          <p:cNvGrpSpPr/>
          <p:nvPr/>
        </p:nvGrpSpPr>
        <p:grpSpPr>
          <a:xfrm>
            <a:off x="6064628" y="1261696"/>
            <a:ext cx="2768629" cy="4827100"/>
            <a:chOff x="6611246" y="1158184"/>
            <a:chExt cx="2768629" cy="4827100"/>
          </a:xfrm>
        </p:grpSpPr>
        <p:grpSp>
          <p:nvGrpSpPr>
            <p:cNvPr id="56" name="그룹 55"/>
            <p:cNvGrpSpPr/>
            <p:nvPr/>
          </p:nvGrpSpPr>
          <p:grpSpPr>
            <a:xfrm>
              <a:off x="7579875" y="1291512"/>
              <a:ext cx="1800000" cy="4693772"/>
              <a:chOff x="7579875" y="1291512"/>
              <a:chExt cx="1800000" cy="4693772"/>
            </a:xfrm>
          </p:grpSpPr>
          <p:sp>
            <p:nvSpPr>
              <p:cNvPr id="64" name="모서리가 둥근 직사각형 63"/>
              <p:cNvSpPr/>
              <p:nvPr/>
            </p:nvSpPr>
            <p:spPr>
              <a:xfrm>
                <a:off x="7579875" y="1291512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대학 인프라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44.2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5" name="모서리가 둥근 직사각형 64"/>
              <p:cNvSpPr/>
              <p:nvPr/>
            </p:nvSpPr>
            <p:spPr>
              <a:xfrm>
                <a:off x="7579875" y="2093451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행정 서비스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52.3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6" name="모서리가 둥근 직사각형 65"/>
              <p:cNvSpPr/>
              <p:nvPr/>
            </p:nvSpPr>
            <p:spPr>
              <a:xfrm>
                <a:off x="7579875" y="2895390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학생활동지원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45.8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7" name="모서리가 둥근 직사각형 66"/>
              <p:cNvSpPr/>
              <p:nvPr/>
            </p:nvSpPr>
            <p:spPr>
              <a:xfrm>
                <a:off x="7579875" y="3697329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학생역량강화 및 </a:t>
                </a:r>
                <a:r>
                  <a:rPr lang="ko-KR" altLang="en-US" sz="1200" b="1" dirty="0" err="1">
                    <a:solidFill>
                      <a:schemeClr val="tx1"/>
                    </a:solidFill>
                    <a:latin typeface="+mn-ea"/>
                  </a:rPr>
                  <a:t>취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〮창업지원</a:t>
                </a:r>
                <a:endParaRPr lang="en-US" altLang="ko-KR" sz="12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43.6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8" name="모서리가 둥근 직사각형 67"/>
              <p:cNvSpPr/>
              <p:nvPr/>
            </p:nvSpPr>
            <p:spPr>
              <a:xfrm>
                <a:off x="7579875" y="4499268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교육과정 및 운영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+mn-ea"/>
                  </a:rPr>
                  <a:t>44.8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69" name="모서리가 둥근 직사각형 68"/>
              <p:cNvSpPr/>
              <p:nvPr/>
            </p:nvSpPr>
            <p:spPr>
              <a:xfrm>
                <a:off x="7579875" y="5301208"/>
                <a:ext cx="1800000" cy="68407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>
                    <a:solidFill>
                      <a:schemeClr val="tx1"/>
                    </a:solidFill>
                    <a:latin typeface="+mn-ea"/>
                  </a:rPr>
                  <a:t>교수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〮학습</a:t>
                </a:r>
                <a:r>
                  <a:rPr lang="en-US" altLang="ko-KR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-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강의</a:t>
                </a:r>
                <a:endParaRPr lang="en-US" altLang="ko-KR" sz="12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 algn="ctr"/>
                <a:r>
                  <a:rPr lang="en-US" altLang="ko-KR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63.0</a:t>
                </a:r>
                <a:r>
                  <a:rPr lang="ko-KR" altLang="en-US" sz="1200" b="1" dirty="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점</a:t>
                </a:r>
                <a:endParaRPr lang="en-US" altLang="ko-KR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6611246" y="1158184"/>
              <a:ext cx="394044" cy="4385144"/>
              <a:chOff x="-419074" y="1158184"/>
              <a:chExt cx="394044" cy="4385144"/>
            </a:xfrm>
          </p:grpSpPr>
          <p:sp>
            <p:nvSpPr>
              <p:cNvPr id="58" name="타원 57"/>
              <p:cNvSpPr/>
              <p:nvPr/>
            </p:nvSpPr>
            <p:spPr>
              <a:xfrm>
                <a:off x="-419074" y="5183328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  <p:sp>
            <p:nvSpPr>
              <p:cNvPr id="59" name="타원 58"/>
              <p:cNvSpPr/>
              <p:nvPr/>
            </p:nvSpPr>
            <p:spPr>
              <a:xfrm>
                <a:off x="-409912" y="2812013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  <p:sp>
            <p:nvSpPr>
              <p:cNvPr id="60" name="타원 59"/>
              <p:cNvSpPr/>
              <p:nvPr/>
            </p:nvSpPr>
            <p:spPr>
              <a:xfrm>
                <a:off x="-419074" y="1158184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  <p:sp>
            <p:nvSpPr>
              <p:cNvPr id="61" name="타원 60"/>
              <p:cNvSpPr/>
              <p:nvPr/>
            </p:nvSpPr>
            <p:spPr>
              <a:xfrm>
                <a:off x="-385030" y="4406181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  <p:sp>
            <p:nvSpPr>
              <p:cNvPr id="62" name="타원 61"/>
              <p:cNvSpPr/>
              <p:nvPr/>
            </p:nvSpPr>
            <p:spPr>
              <a:xfrm>
                <a:off x="-419074" y="1991401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  <p:sp>
            <p:nvSpPr>
              <p:cNvPr id="63" name="타원 62"/>
              <p:cNvSpPr/>
              <p:nvPr/>
            </p:nvSpPr>
            <p:spPr>
              <a:xfrm>
                <a:off x="-409912" y="3591780"/>
                <a:ext cx="360000" cy="3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/>
              </a:p>
            </p:txBody>
          </p:sp>
        </p:grpSp>
      </p:grpSp>
      <p:sp>
        <p:nvSpPr>
          <p:cNvPr id="70" name="제목 10"/>
          <p:cNvSpPr>
            <a:spLocks noGrp="1"/>
          </p:cNvSpPr>
          <p:nvPr>
            <p:ph type="title"/>
          </p:nvPr>
        </p:nvSpPr>
        <p:spPr>
          <a:xfrm>
            <a:off x="1519240" y="177236"/>
            <a:ext cx="442741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en-US" altLang="ko-KR" dirty="0" smtClean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분석 결과 종합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1668000" y="646818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 재학생 종합 만족도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72" name="모서리가 둥근 직사각형 71"/>
          <p:cNvSpPr/>
          <p:nvPr/>
        </p:nvSpPr>
        <p:spPr>
          <a:xfrm>
            <a:off x="9157349" y="3264991"/>
            <a:ext cx="1368153" cy="1001556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latin typeface="+mn-ea"/>
              </a:rPr>
              <a:t>종합 만족도</a:t>
            </a:r>
            <a:endParaRPr lang="en-US" altLang="ko-KR" sz="1600" b="1" dirty="0">
              <a:latin typeface="+mn-ea"/>
            </a:endParaRPr>
          </a:p>
          <a:p>
            <a:pPr algn="ctr"/>
            <a:r>
              <a:rPr lang="en-US" altLang="ko-KR" sz="1600" b="1" dirty="0">
                <a:latin typeface="+mn-ea"/>
              </a:rPr>
              <a:t>47.7</a:t>
            </a:r>
            <a:r>
              <a:rPr lang="ko-KR" altLang="en-US" sz="1600" b="1" dirty="0">
                <a:latin typeface="+mn-ea"/>
              </a:rPr>
              <a:t>점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959256" y="2880979"/>
            <a:ext cx="1188132" cy="278943"/>
          </a:xfrm>
          <a:prstGeom prst="roundRect">
            <a:avLst/>
          </a:prstGeom>
          <a:solidFill>
            <a:srgbClr val="7D6BC7"/>
          </a:solidFill>
          <a:ln>
            <a:solidFill>
              <a:srgbClr val="7D6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2017</a:t>
            </a:r>
            <a:r>
              <a:rPr lang="ko-KR" altLang="en-US" dirty="0"/>
              <a:t>년</a:t>
            </a:r>
            <a:endParaRPr lang="ko-KR" altLang="en-US" dirty="0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9222381" y="2974455"/>
            <a:ext cx="1188132" cy="2789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2016</a:t>
            </a:r>
            <a:r>
              <a:rPr lang="ko-KR" altLang="en-US" dirty="0"/>
              <a:t>년</a:t>
            </a:r>
            <a:endParaRPr lang="ko-KR" altLang="en-US" dirty="0"/>
          </a:p>
        </p:txBody>
      </p:sp>
      <p:cxnSp>
        <p:nvCxnSpPr>
          <p:cNvPr id="5" name="직선 화살표 연결선 4"/>
          <p:cNvCxnSpPr>
            <a:stCxn id="60" idx="4"/>
            <a:endCxn id="60" idx="0"/>
          </p:cNvCxnSpPr>
          <p:nvPr/>
        </p:nvCxnSpPr>
        <p:spPr>
          <a:xfrm flipV="1">
            <a:off x="6244627" y="1261696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/>
          <p:nvPr/>
        </p:nvCxnSpPr>
        <p:spPr>
          <a:xfrm flipV="1">
            <a:off x="6244627" y="2079024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 flipV="1">
            <a:off x="6262420" y="2915525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 flipV="1">
            <a:off x="6244627" y="3681278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화살표 연결선 74"/>
          <p:cNvCxnSpPr/>
          <p:nvPr/>
        </p:nvCxnSpPr>
        <p:spPr>
          <a:xfrm flipV="1">
            <a:off x="6262420" y="4484917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/>
          <p:nvPr/>
        </p:nvCxnSpPr>
        <p:spPr>
          <a:xfrm flipV="1">
            <a:off x="6244627" y="5286856"/>
            <a:ext cx="0" cy="36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오른쪽 중괄호 33"/>
          <p:cNvSpPr/>
          <p:nvPr/>
        </p:nvSpPr>
        <p:spPr>
          <a:xfrm>
            <a:off x="8833256" y="1808820"/>
            <a:ext cx="251076" cy="4068452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5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4294967295"/>
          </p:nvPr>
        </p:nvSpPr>
        <p:spPr>
          <a:xfrm>
            <a:off x="6204000" y="2097001"/>
            <a:ext cx="4320542" cy="3382995"/>
          </a:xfrm>
          <a:prstGeom prst="rect">
            <a:avLst/>
          </a:prstGeom>
        </p:spPr>
        <p:txBody>
          <a:bodyPr anchor="ctr"/>
          <a:lstStyle/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배경 및 목적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측정 모형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수행 절차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설계</a:t>
            </a:r>
            <a:endParaRPr lang="en-US" altLang="ko-KR" sz="2000" b="1" dirty="0">
              <a:latin typeface="+mn-ea"/>
            </a:endParaRPr>
          </a:p>
          <a:p>
            <a:pPr marL="355600" indent="-355600" latinLnBrk="0">
              <a:buClr>
                <a:schemeClr val="tx1"/>
              </a:buClr>
              <a:buFont typeface="+mj-lt"/>
              <a:buAutoNum type="arabicPeriod"/>
            </a:pPr>
            <a:r>
              <a:rPr lang="ko-KR" altLang="en-US" sz="2000" b="1" dirty="0">
                <a:latin typeface="+mn-ea"/>
              </a:rPr>
              <a:t>조사 결과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82975" y="648000"/>
            <a:ext cx="5256000" cy="936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조사 개요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4294967295"/>
          </p:nvPr>
        </p:nvSpPr>
        <p:spPr>
          <a:xfrm>
            <a:off x="1668000" y="648000"/>
            <a:ext cx="1800000" cy="935038"/>
          </a:xfrm>
          <a:prstGeom prst="rect">
            <a:avLst/>
          </a:prstGeom>
        </p:spPr>
        <p:txBody>
          <a:bodyPr anchor="ctr"/>
          <a:lstStyle/>
          <a:p>
            <a:pPr marL="0" indent="0" algn="r" latinLnBrk="0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anose="02020603050405020304" pitchFamily="18" charset="0"/>
              </a:rPr>
              <a:t>Ⅰ.</a:t>
            </a:r>
            <a:endParaRPr lang="ko-KR" altLang="en-US" sz="24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4294967295"/>
          </p:nvPr>
        </p:nvSpPr>
        <p:spPr>
          <a:xfrm>
            <a:off x="1143000" y="2097001"/>
            <a:ext cx="2340000" cy="3384221"/>
          </a:xfrm>
          <a:prstGeom prst="rect">
            <a:avLst/>
          </a:prstGeom>
        </p:spPr>
        <p:txBody>
          <a:bodyPr anchor="ctr"/>
          <a:lstStyle/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조사 개요</a:t>
            </a:r>
            <a:endParaRPr lang="en-US" altLang="ko-KR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73050" indent="-184150" latinLnBrk="0">
              <a:buFont typeface="+mj-lt"/>
              <a:buAutoNum type="romanUcPeriod"/>
            </a:pP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조사 결과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endParaRPr lang="ko-KR" alt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78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6" y="179751"/>
            <a:ext cx="2321469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1. </a:t>
            </a:r>
            <a:r>
              <a:rPr lang="ko-KR" altLang="en-US" dirty="0">
                <a:solidFill>
                  <a:schemeClr val="tx1"/>
                </a:solidFill>
              </a:rPr>
              <a:t>조사 배경 및 목적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본 조사의 목적은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재학생 대상으로 교육수요자 중심의 교육환경과 교육프로그램 구축 및 강화를 위해 만족 수준을 파악하여 문제점을 알아보고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개선방안을 도출함으로써 향후 대학 교육의 질적 개선과 발전 방안을 모색하는 데 기초 자료로 활용하기 위함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4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140591" y="2384593"/>
            <a:ext cx="5472000" cy="80517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ko-KR" altLang="en-US" sz="1200" b="1" dirty="0"/>
              <a:t>교육품질로 도약하는 취업명문 </a:t>
            </a:r>
            <a:r>
              <a:rPr lang="en-US" altLang="ko-KR" sz="1200" b="1" dirty="0"/>
              <a:t>New-</a:t>
            </a:r>
            <a:r>
              <a:rPr lang="en-US" altLang="ko-KR" sz="1200" b="1" dirty="0" err="1"/>
              <a:t>versity</a:t>
            </a:r>
            <a:r>
              <a:rPr lang="en-US" altLang="ko-KR" sz="1200" b="1" dirty="0"/>
              <a:t>, </a:t>
            </a:r>
            <a:r>
              <a:rPr lang="ko-KR" altLang="en-US" sz="1200" b="1"/>
              <a:t>신한대학교</a:t>
            </a:r>
            <a:endParaRPr lang="ko-KR" altLang="en-US" sz="1200" b="1">
              <a:solidFill>
                <a:prstClr val="black"/>
              </a:solidFill>
            </a:endParaRPr>
          </a:p>
        </p:txBody>
      </p:sp>
      <p:sp>
        <p:nvSpPr>
          <p:cNvPr id="29" name="왼쪽으로 구부러진 화살표 28"/>
          <p:cNvSpPr/>
          <p:nvPr/>
        </p:nvSpPr>
        <p:spPr>
          <a:xfrm flipV="1">
            <a:off x="8612592" y="2672916"/>
            <a:ext cx="921622" cy="1856582"/>
          </a:xfrm>
          <a:prstGeom prst="curvedLeftArrow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922386" y="3189350"/>
            <a:ext cx="1224000" cy="779711"/>
          </a:xfrm>
          <a:prstGeom prst="ellipse">
            <a:avLst/>
          </a:prstGeom>
          <a:solidFill>
            <a:srgbClr val="9BBB59">
              <a:lumMod val="60000"/>
              <a:lumOff val="40000"/>
            </a:srgbClr>
          </a:solidFill>
          <a:ln w="127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질 관리제고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40592" y="5132436"/>
            <a:ext cx="5472000" cy="70882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제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4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차 산업혁명에 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적합한 맞춤형 인재 양성의 필요성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통합 </a:t>
            </a:r>
            <a:r>
              <a:rPr lang="ko-KR" altLang="en-US" sz="1200" kern="0" dirty="0" err="1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신한대학교의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인력 배출 시기 도래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7800" indent="-17780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재학생 만족 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수준에 대한 지속적인 모니터링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140591" y="3645024"/>
            <a:ext cx="5472000" cy="1063242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171450" indent="-171450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교육 서비스 전반에 대한 재학생 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만족도 측정</a:t>
            </a:r>
            <a:endParaRPr lang="en-US" altLang="ko-KR" sz="1200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marL="171450" indent="-171450" algn="just" latinLnBrk="0">
              <a:buFont typeface="Arial" panose="020B0604020202020204" pitchFamily="34" charset="0"/>
              <a:buChar char="•"/>
              <a:defRPr/>
            </a:pP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재학생 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만족도 제고를 위한 기초자료로 활용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환류</a:t>
            </a:r>
            <a:r>
              <a:rPr lang="en-US" altLang="ko-KR" sz="1200" kern="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)</a:t>
            </a:r>
          </a:p>
        </p:txBody>
      </p:sp>
      <p:sp>
        <p:nvSpPr>
          <p:cNvPr id="37" name="타원 36"/>
          <p:cNvSpPr/>
          <p:nvPr/>
        </p:nvSpPr>
        <p:spPr>
          <a:xfrm>
            <a:off x="2045614" y="3819009"/>
            <a:ext cx="1152000" cy="708836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목적</a:t>
            </a:r>
          </a:p>
        </p:txBody>
      </p:sp>
      <p:sp>
        <p:nvSpPr>
          <p:cNvPr id="41" name="타원 40"/>
          <p:cNvSpPr/>
          <p:nvPr/>
        </p:nvSpPr>
        <p:spPr>
          <a:xfrm>
            <a:off x="2045614" y="2444366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비전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045614" y="5132432"/>
            <a:ext cx="1152000" cy="708836"/>
          </a:xfrm>
          <a:prstGeom prst="ellipse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38100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조사</a:t>
            </a:r>
            <a:endParaRPr lang="en-US" altLang="ko-KR" sz="1300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latinLnBrk="0">
              <a:defRPr/>
            </a:pPr>
            <a:r>
              <a:rPr lang="ko-KR" altLang="en-US" sz="1300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배경</a:t>
            </a:r>
          </a:p>
        </p:txBody>
      </p:sp>
      <p:sp>
        <p:nvSpPr>
          <p:cNvPr id="44" name="위쪽 화살표 43"/>
          <p:cNvSpPr/>
          <p:nvPr/>
        </p:nvSpPr>
        <p:spPr>
          <a:xfrm>
            <a:off x="2405614" y="3356992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3" name="위쪽 화살표 52"/>
          <p:cNvSpPr/>
          <p:nvPr/>
        </p:nvSpPr>
        <p:spPr>
          <a:xfrm>
            <a:off x="2405614" y="4800528"/>
            <a:ext cx="432000" cy="212648"/>
          </a:xfrm>
          <a:prstGeom prst="upArrow">
            <a:avLst>
              <a:gd name="adj1" fmla="val 60309"/>
              <a:gd name="adj2" fmla="val 64661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 dirty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조사 배경 및 목적</a:t>
            </a:r>
          </a:p>
        </p:txBody>
      </p:sp>
    </p:spTree>
    <p:extLst>
      <p:ext uri="{BB962C8B-B14F-4D97-AF65-F5344CB8AC3E}">
        <p14:creationId xmlns:p14="http://schemas.microsoft.com/office/powerpoint/2010/main" val="11649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2. </a:t>
            </a:r>
            <a:r>
              <a:rPr lang="ko-KR" altLang="en-US" dirty="0">
                <a:solidFill>
                  <a:schemeClr val="tx1"/>
                </a:solidFill>
              </a:rPr>
              <a:t>측정 모형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만족도는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 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명망도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’, 2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개의 요인으로 구성하며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요인별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하부 항목을 통해 대학의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교육관련활동에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대한 전반적 만족도 수준을 파악함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또한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시설 및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프로그램에 대한 만족도와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개선 우선 순위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등의 부가 항목에 대한 조사를 통해 수준 및 결과를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5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</a:t>
            </a:r>
            <a:r>
              <a:rPr lang="ko-KR" altLang="en-US" sz="1400" b="1" dirty="0">
                <a:latin typeface="+mn-ea"/>
              </a:rPr>
              <a:t>만족도 측정 모형 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91678" y="2484512"/>
            <a:ext cx="3096406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203950" y="2484512"/>
            <a:ext cx="3096406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2891644" y="4149080"/>
            <a:ext cx="3096406" cy="1512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6203916" y="4149080"/>
            <a:ext cx="3096406" cy="15121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4366662" y="3356992"/>
            <a:ext cx="1441306" cy="52924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대학 </a:t>
            </a:r>
            <a:r>
              <a:rPr lang="ko-KR" altLang="en-US" sz="1400" b="1" dirty="0"/>
              <a:t>만족도</a:t>
            </a:r>
            <a:endParaRPr lang="ko-KR" altLang="en-US" sz="1400" b="1" dirty="0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6392320" y="3356992"/>
            <a:ext cx="1441306" cy="5292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개선우선 순위</a:t>
            </a:r>
            <a:endParaRPr lang="en-US" altLang="ko-KR" sz="1400" b="1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4366628" y="4267908"/>
            <a:ext cx="1441306" cy="52924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대학 명망도</a:t>
            </a:r>
            <a:endParaRPr lang="ko-KR" altLang="en-US" sz="1400" b="1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6392286" y="4267908"/>
            <a:ext cx="1441306" cy="52924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부가항목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18658" y="2600909"/>
            <a:ext cx="138515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대학 인프라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행정 서비스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학생활동지원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학생역량강화 및 </a:t>
            </a:r>
            <a:r>
              <a:rPr lang="ko-KR" altLang="en-US" sz="1100" dirty="0" err="1"/>
              <a:t>취창업지원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교육과정 및 운영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교수학습강의</a:t>
            </a:r>
            <a:endParaRPr lang="ko-KR" alt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6964" y="2534271"/>
            <a:ext cx="15652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대학 인프라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행정 서비스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학생활동지원</a:t>
            </a:r>
            <a:endParaRPr lang="ko-KR" alt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7833661" y="2528901"/>
            <a:ext cx="1385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학생역량 및 </a:t>
            </a:r>
            <a:r>
              <a:rPr lang="ko-KR" altLang="en-US" sz="1100" dirty="0" err="1"/>
              <a:t>취창업지원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교육과정 및 운영</a:t>
            </a:r>
            <a:endParaRPr lang="ko-KR" altLang="en-US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교수학습강의</a:t>
            </a:r>
            <a:endParaRPr lang="ko-KR" altLang="en-US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3013438" y="4509120"/>
            <a:ext cx="1606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교육성과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교수님 역량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교육 시설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자부심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다른 사람 추천 의향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우리대학 다시 선택</a:t>
            </a:r>
            <a:endParaRPr lang="en-US" altLang="ko-KR" sz="1100" spc="-150" dirty="0"/>
          </a:p>
        </p:txBody>
      </p:sp>
      <p:sp>
        <p:nvSpPr>
          <p:cNvPr id="77" name="TextBox 76"/>
          <p:cNvSpPr txBox="1"/>
          <p:nvPr/>
        </p:nvSpPr>
        <p:spPr>
          <a:xfrm>
            <a:off x="4467309" y="5190329"/>
            <a:ext cx="1498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졸업 후 지속 관심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spc="-150" dirty="0"/>
              <a:t>졸업 후 참여 여부</a:t>
            </a:r>
            <a:endParaRPr lang="en-US" altLang="ko-KR" sz="1100" spc="-150" dirty="0"/>
          </a:p>
        </p:txBody>
      </p:sp>
      <p:sp>
        <p:nvSpPr>
          <p:cNvPr id="78" name="TextBox 77"/>
          <p:cNvSpPr txBox="1"/>
          <p:nvPr/>
        </p:nvSpPr>
        <p:spPr>
          <a:xfrm>
            <a:off x="7820279" y="4633390"/>
            <a:ext cx="13851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입학 시 기대수준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학생의 </a:t>
            </a:r>
            <a:r>
              <a:rPr lang="ko-KR" altLang="en-US" sz="1100" dirty="0"/>
              <a:t>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1100" dirty="0"/>
              <a:t>단점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사명</a:t>
            </a:r>
            <a:r>
              <a:rPr lang="en-US" altLang="ko-KR" sz="1100" dirty="0"/>
              <a:t>, </a:t>
            </a:r>
            <a:r>
              <a:rPr lang="ko-KR" altLang="en-US" sz="1100" dirty="0"/>
              <a:t>교육목표</a:t>
            </a:r>
            <a:endParaRPr lang="en-US" altLang="ko-KR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ko-KR" altLang="en-US" sz="1100" dirty="0"/>
              <a:t>기숙사 희망 여부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9848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3. </a:t>
            </a:r>
            <a:r>
              <a:rPr lang="ko-KR" altLang="en-US" dirty="0">
                <a:solidFill>
                  <a:schemeClr val="tx1"/>
                </a:solidFill>
              </a:rPr>
              <a:t>수행 절차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 조사는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 도출체계에 따라 설문 조사 및 분석을 실시하여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만족도 값과 관련 이슈를 도출하는 과정으로 이루어짐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6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재학생 </a:t>
            </a:r>
            <a:r>
              <a:rPr lang="ko-KR" altLang="en-US" sz="1400" b="1" dirty="0">
                <a:latin typeface="+mn-ea"/>
              </a:rPr>
              <a:t>만족도 조사 수행 구조</a:t>
            </a:r>
          </a:p>
        </p:txBody>
      </p:sp>
      <p:sp>
        <p:nvSpPr>
          <p:cNvPr id="30" name="AutoShape 72"/>
          <p:cNvSpPr>
            <a:spLocks noChangeArrowheads="1"/>
          </p:cNvSpPr>
          <p:nvPr/>
        </p:nvSpPr>
        <p:spPr bwMode="auto">
          <a:xfrm>
            <a:off x="834185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산출물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>
            <a:off x="4471616" y="2665656"/>
            <a:ext cx="324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수행 내용</a:t>
            </a:r>
          </a:p>
        </p:txBody>
      </p:sp>
      <p:sp>
        <p:nvSpPr>
          <p:cNvPr id="34" name="AutoShape 69"/>
          <p:cNvSpPr>
            <a:spLocks noChangeArrowheads="1"/>
          </p:cNvSpPr>
          <p:nvPr/>
        </p:nvSpPr>
        <p:spPr bwMode="auto">
          <a:xfrm>
            <a:off x="1681376" y="2665656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영역</a:t>
            </a:r>
          </a:p>
        </p:txBody>
      </p:sp>
      <p:sp>
        <p:nvSpPr>
          <p:cNvPr id="35" name="AutoShape 69"/>
          <p:cNvSpPr>
            <a:spLocks noChangeArrowheads="1"/>
          </p:cNvSpPr>
          <p:nvPr/>
        </p:nvSpPr>
        <p:spPr bwMode="auto">
          <a:xfrm>
            <a:off x="168137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Aft>
                <a:spcPts val="300"/>
              </a:spcAft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만족도 조사 </a:t>
            </a:r>
          </a:p>
        </p:txBody>
      </p:sp>
      <p:grpSp>
        <p:nvGrpSpPr>
          <p:cNvPr id="33" name="그룹 32"/>
          <p:cNvGrpSpPr/>
          <p:nvPr/>
        </p:nvGrpSpPr>
        <p:grpSpPr>
          <a:xfrm>
            <a:off x="4471616" y="3500889"/>
            <a:ext cx="3240000" cy="880065"/>
            <a:chOff x="3328616" y="3049206"/>
            <a:chExt cx="3240000" cy="880065"/>
          </a:xfrm>
        </p:grpSpPr>
        <p:sp>
          <p:nvSpPr>
            <p:cNvPr id="36" name="AutoShape 69"/>
            <p:cNvSpPr>
              <a:spLocks noChangeArrowheads="1"/>
            </p:cNvSpPr>
            <p:nvPr/>
          </p:nvSpPr>
          <p:spPr bwMode="auto">
            <a:xfrm>
              <a:off x="3328616" y="3049206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체계 및 설문 문항 설계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3328616" y="3444952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재학생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만족도 도출 체계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영역별 설문 문항 구조화 및 문항 설계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42" name="꺾인 연결선 18"/>
          <p:cNvCxnSpPr>
            <a:stCxn id="32" idx="1"/>
            <a:endCxn id="34" idx="3"/>
          </p:cNvCxnSpPr>
          <p:nvPr/>
        </p:nvCxnSpPr>
        <p:spPr>
          <a:xfrm flipH="1">
            <a:off x="3841376" y="2864179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2" name="그룹 21"/>
          <p:cNvGrpSpPr/>
          <p:nvPr/>
        </p:nvGrpSpPr>
        <p:grpSpPr>
          <a:xfrm>
            <a:off x="4471616" y="4599864"/>
            <a:ext cx="3240000" cy="881364"/>
            <a:chOff x="3328616" y="4040968"/>
            <a:chExt cx="3240000" cy="881364"/>
          </a:xfrm>
        </p:grpSpPr>
        <p:sp>
          <p:nvSpPr>
            <p:cNvPr id="43" name="AutoShape 69"/>
            <p:cNvSpPr>
              <a:spLocks noChangeArrowheads="1"/>
            </p:cNvSpPr>
            <p:nvPr/>
          </p:nvSpPr>
          <p:spPr bwMode="auto">
            <a:xfrm>
              <a:off x="3328616" y="4040968"/>
              <a:ext cx="3240000" cy="397046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ctr" latinLnBrk="0">
                <a:spcBef>
                  <a:spcPct val="50000"/>
                </a:spcBef>
              </a:pPr>
              <a:r>
                <a:rPr lang="ko-KR" altLang="en-US" sz="1200" b="1" dirty="0">
                  <a:solidFill>
                    <a:schemeClr val="tx1"/>
                  </a:solidFill>
                  <a:latin typeface="맑은 고딕" pitchFamily="50" charset="-127"/>
                </a:rPr>
                <a:t>설문 조사 및 분석</a:t>
              </a:r>
              <a:endParaRPr lang="en-US" altLang="ko-KR" sz="1200" b="1" dirty="0">
                <a:solidFill>
                  <a:schemeClr val="tx1"/>
                </a:solidFill>
                <a:latin typeface="맑은 고딕" pitchFamily="50" charset="-127"/>
              </a:endParaRPr>
            </a:p>
          </p:txBody>
        </p:sp>
        <p:sp>
          <p:nvSpPr>
            <p:cNvPr id="49" name="Text Box 59"/>
            <p:cNvSpPr txBox="1">
              <a:spLocks noChangeArrowheads="1"/>
            </p:cNvSpPr>
            <p:nvPr/>
          </p:nvSpPr>
          <p:spPr bwMode="auto">
            <a:xfrm>
              <a:off x="3328616" y="4438013"/>
              <a:ext cx="3240000" cy="4843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108000" rIns="36000" bIns="36000" anchor="t" anchorCtr="0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설문지 유효성 검사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  <a:p>
              <a:pPr marL="93663" indent="-93663" latinLnBrk="0">
                <a:buFontTx/>
                <a:buChar char="•"/>
              </a:pP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데이터 코딩 및 설문 분석 설계</a:t>
              </a:r>
              <a:r>
                <a:rPr lang="en-US" altLang="ko-KR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sz="1000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통계 분석</a:t>
              </a:r>
              <a:endPara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endParaRPr>
            </a:p>
          </p:txBody>
        </p:sp>
      </p:grpSp>
      <p:cxnSp>
        <p:nvCxnSpPr>
          <p:cNvPr id="50" name="꺾인 연결선 49"/>
          <p:cNvCxnSpPr>
            <a:stCxn id="43" idx="1"/>
            <a:endCxn id="35" idx="3"/>
          </p:cNvCxnSpPr>
          <p:nvPr/>
        </p:nvCxnSpPr>
        <p:spPr>
          <a:xfrm rot="10800000">
            <a:off x="384137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꺾인 연결선 24"/>
          <p:cNvCxnSpPr>
            <a:stCxn id="32" idx="3"/>
            <a:endCxn id="30" idx="1"/>
          </p:cNvCxnSpPr>
          <p:nvPr/>
        </p:nvCxnSpPr>
        <p:spPr>
          <a:xfrm>
            <a:off x="7711616" y="2864179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꺾인 연결선 51"/>
          <p:cNvCxnSpPr>
            <a:stCxn id="43" idx="3"/>
            <a:endCxn id="54" idx="1"/>
          </p:cNvCxnSpPr>
          <p:nvPr/>
        </p:nvCxnSpPr>
        <p:spPr>
          <a:xfrm flipV="1">
            <a:off x="7711616" y="3699411"/>
            <a:ext cx="630240" cy="1098976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AutoShape 69"/>
          <p:cNvSpPr>
            <a:spLocks noChangeArrowheads="1"/>
          </p:cNvSpPr>
          <p:nvPr/>
        </p:nvSpPr>
        <p:spPr bwMode="auto">
          <a:xfrm>
            <a:off x="8341856" y="3500888"/>
            <a:ext cx="2160000" cy="39704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ctr" latinLnBrk="0">
              <a:spcBef>
                <a:spcPct val="50000"/>
              </a:spcBef>
            </a:pPr>
            <a:r>
              <a:rPr lang="ko-KR" altLang="en-US" sz="12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만족도 도출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8350624" y="3987708"/>
            <a:ext cx="2160000" cy="726728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재학생만족도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확인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/>
            </a:r>
            <a:b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</a:b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요인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속성별 만족도 값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  <a:p>
            <a:pPr marL="93663" indent="-93663" latinLnBrk="0">
              <a:spcBef>
                <a:spcPct val="25000"/>
              </a:spcBef>
              <a:buFontTx/>
              <a:buChar char="•"/>
            </a:pP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대학 서비스 </a:t>
            </a:r>
            <a:r>
              <a:rPr lang="ko-KR" altLang="en-US" sz="1000" dirty="0">
                <a:solidFill>
                  <a:srgbClr val="000000"/>
                </a:solidFill>
                <a:latin typeface="+mn-ea"/>
                <a:cs typeface="Arial" pitchFamily="34" charset="0"/>
              </a:rPr>
              <a:t>전반에 대한 이슈 도출</a:t>
            </a:r>
            <a:endParaRPr lang="en-US" altLang="ko-KR" sz="1000" dirty="0">
              <a:solidFill>
                <a:srgbClr val="000000"/>
              </a:solidFill>
              <a:latin typeface="+mn-ea"/>
              <a:cs typeface="Arial" pitchFamily="34" charset="0"/>
            </a:endParaRPr>
          </a:p>
        </p:txBody>
      </p:sp>
      <p:cxnSp>
        <p:nvCxnSpPr>
          <p:cNvPr id="47" name="꺾인 연결선 18"/>
          <p:cNvCxnSpPr>
            <a:stCxn id="36" idx="1"/>
            <a:endCxn id="35" idx="3"/>
          </p:cNvCxnSpPr>
          <p:nvPr/>
        </p:nvCxnSpPr>
        <p:spPr>
          <a:xfrm flipH="1">
            <a:off x="3841376" y="3699411"/>
            <a:ext cx="630240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꺾인 연결선 24"/>
          <p:cNvCxnSpPr>
            <a:stCxn id="36" idx="3"/>
            <a:endCxn id="54" idx="1"/>
          </p:cNvCxnSpPr>
          <p:nvPr/>
        </p:nvCxnSpPr>
        <p:spPr>
          <a:xfrm>
            <a:off x="7711616" y="3699411"/>
            <a:ext cx="63024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5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 설문은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평판 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‘,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행정서비스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‘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등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6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영역의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요인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155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문항을 바탕으로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그 외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대학 브랜드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부가 항목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응답자 속성 등을 추가하여 구성함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-</a:t>
            </a:r>
            <a:fld id="{D1E91C36-28B7-495F-BC82-F90B359F408A}" type="slidenum">
              <a:rPr lang="ko-KR" altLang="en-US" smtClean="0"/>
              <a:pPr/>
              <a:t>7</a:t>
            </a:fld>
            <a:r>
              <a:rPr lang="en-US" altLang="ko-KR" dirty="0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Times New Roman" panose="02020603050405020304" pitchFamily="18" charset="0"/>
              </a:rPr>
              <a:t>설문 구성 및 문항 수</a:t>
            </a:r>
          </a:p>
        </p:txBody>
      </p:sp>
      <p:graphicFrame>
        <p:nvGraphicFramePr>
          <p:cNvPr id="8" name="Group 142"/>
          <p:cNvGraphicFramePr>
            <a:graphicFrameLocks noGrp="1"/>
          </p:cNvGraphicFramePr>
          <p:nvPr>
            <p:extLst/>
          </p:nvPr>
        </p:nvGraphicFramePr>
        <p:xfrm>
          <a:off x="1670609" y="2133592"/>
          <a:ext cx="4317441" cy="410369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/>
                <a:gridCol w="468052"/>
                <a:gridCol w="2376265"/>
                <a:gridCol w="684137"/>
              </a:tblGrid>
              <a:tr h="227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798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 인프라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1-1.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강의실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실험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실습실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도서관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복지시설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</a:tr>
              <a:tr h="2279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행정 서비스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 행정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 행정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indent="0" algn="ctr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/>
                </a:tc>
              </a:tr>
              <a:tr h="2279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학생활동지원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장학제도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대학상담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지도교수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3-4.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동아리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학생역량강화 및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취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•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창업지원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외국어 교육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 자격증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 외 자격증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4-4.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취업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4-5.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지도교수의 도움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4-6.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창업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798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4-7.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비교과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프로그램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</a:tbl>
          </a:graphicData>
        </a:graphic>
      </p:graphicFrame>
      <p:graphicFrame>
        <p:nvGraphicFramePr>
          <p:cNvPr id="10" name="Group 142"/>
          <p:cNvGraphicFramePr>
            <a:graphicFrameLocks noGrp="1"/>
          </p:cNvGraphicFramePr>
          <p:nvPr>
            <p:extLst/>
          </p:nvPr>
        </p:nvGraphicFramePr>
        <p:xfrm>
          <a:off x="6205435" y="2133589"/>
          <a:ext cx="4317441" cy="41036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88987"/>
                <a:gridCol w="468052"/>
                <a:gridCol w="2376265"/>
                <a:gridCol w="684137"/>
              </a:tblGrid>
              <a:tr h="20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영역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요인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123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교육과정 및 운영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5-1.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전공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3123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4" marB="36004" anchor="ctr" horzOverflow="overflow"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교양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312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eaLnBrk="1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buFont typeface="+mj-ea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실습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312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5-4.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학사제도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5-5.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현장체험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ea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 horzOverflow="overflow"/>
                </a:tc>
              </a:tr>
              <a:tr h="220646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교수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itchFamily="18" charset="0"/>
                        </a:rPr>
                        <a:t>•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학습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교수학습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5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강의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평가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개선 우선순위</a:t>
                      </a: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대학인프라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행정서비스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학생활동지원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학생역량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11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7-3.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교육과정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교수학습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브랜드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8-1.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평판도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algn="ctr" eaLnBrk="1" latinLnBrk="0" hangingPunct="1">
                        <a:lnSpc>
                          <a:spcPts val="1240"/>
                        </a:lnSpc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8-2.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자긍심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2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8-3.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애교심</a:t>
                      </a: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4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497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부가항목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대학 전반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입학당시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기대수준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우리대학 선택 시 고려사항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대학의 장단점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정보 제공 선호 경로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사명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기숙사 희망 등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14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  <a:tr h="269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4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개선노력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18000" marB="180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대학인프라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행정서비스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등</a:t>
                      </a:r>
                    </a:p>
                  </a:txBody>
                  <a:tcPr marL="36000" marR="36000" marT="18000" marB="1800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4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25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문항</a:t>
                      </a:r>
                    </a:p>
                  </a:txBody>
                  <a:tcPr marL="36000" marR="36000" marT="18000" marB="1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8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4. </a:t>
            </a:r>
            <a:r>
              <a:rPr lang="ko-KR" altLang="en-US" dirty="0">
                <a:solidFill>
                  <a:schemeClr val="tx1"/>
                </a:solidFill>
              </a:rPr>
              <a:t>조사 설계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4294967295"/>
          </p:nvPr>
        </p:nvSpPr>
        <p:spPr>
          <a:xfrm>
            <a:off x="1558926" y="657227"/>
            <a:ext cx="907414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latinLnBrk="0">
              <a:spcBef>
                <a:spcPts val="0"/>
              </a:spcBef>
              <a:spcAft>
                <a:spcPts val="300"/>
              </a:spcAft>
              <a:buNone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 조사는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리커트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5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척도에 의해 이루어지며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,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조사 결과의 활용과 이해의 편의를 위해 총점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100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점 기준으로 환산된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재학생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만족도 값을 도출함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8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+mn-ea"/>
              </a:rPr>
              <a:t>만족도 값 산출과 조사 결과의 해석</a:t>
            </a:r>
          </a:p>
        </p:txBody>
      </p:sp>
      <p:sp>
        <p:nvSpPr>
          <p:cNvPr id="86" name="왼쪽/오른쪽 화살표 85"/>
          <p:cNvSpPr/>
          <p:nvPr/>
        </p:nvSpPr>
        <p:spPr>
          <a:xfrm>
            <a:off x="2063972" y="3069020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7" name="왼쪽/오른쪽 화살표 86"/>
          <p:cNvSpPr/>
          <p:nvPr/>
        </p:nvSpPr>
        <p:spPr>
          <a:xfrm>
            <a:off x="2063988" y="4990424"/>
            <a:ext cx="3924000" cy="540000"/>
          </a:xfrm>
          <a:prstGeom prst="leftRightArrow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아래쪽 화살표 88"/>
          <p:cNvSpPr/>
          <p:nvPr/>
        </p:nvSpPr>
        <p:spPr>
          <a:xfrm>
            <a:off x="2472877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3215680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>
            <a:off x="4007768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아래쪽 화살표 93"/>
          <p:cNvSpPr/>
          <p:nvPr/>
        </p:nvSpPr>
        <p:spPr>
          <a:xfrm>
            <a:off x="4763852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>
            <a:off x="5506673" y="3645096"/>
            <a:ext cx="169270" cy="1284713"/>
          </a:xfrm>
          <a:prstGeom prst="downArrow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67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62473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척도의 </a:t>
                          </a:r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u="none" strike="noStrike" dirty="0">
                              <a:effectLst/>
                            </a:rPr>
                            <a:t>점 척도 전환 방법</a:t>
                          </a:r>
                          <a:endParaRPr lang="en-US" altLang="ko-KR" sz="1000" u="none" strike="noStrike" dirty="0">
                            <a:effectLst/>
                          </a:endParaRPr>
                        </a:p>
                        <a:p>
                          <a:pPr algn="ctr" fontAlgn="ctr" latinLnBrk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altLang="ko-KR" sz="1000" b="0" i="0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d>
                                    <m:dPr>
                                      <m:ctrlPr>
                                        <a:rPr lang="en-US" altLang="ko-KR" sz="1000" i="1" kern="0" spc="-10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000" i="1" kern="0" spc="-100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000" kern="0" spc="-100" smtClean="0">
                                              <a:effectLst/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ko-KR" sz="1000" kern="0" spc="-100" smtClean="0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, </m:t>
                                  </m:r>
                                </m:e>
                              </m:nary>
                              <m:sSub>
                                <m:sSubPr>
                                  <m:ctrlPr>
                                    <a:rPr lang="en-US" altLang="ko-KR" sz="1000" i="1" kern="0" spc="-10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000" kern="0" spc="-100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kern="0" spc="-100" dirty="0">
                              <a:effectLst/>
                            </a:rPr>
                            <a:t>: </a:t>
                          </a:r>
                          <a:r>
                            <a:rPr lang="ko-KR" altLang="en-US" sz="1000" kern="0" spc="-100" dirty="0">
                              <a:effectLst/>
                            </a:rPr>
                            <a:t>항목별 만족도</a:t>
                          </a:r>
                          <a:endParaRPr lang="en-US" altLang="ko-KR" sz="1000" b="0" kern="0" spc="-100" baseline="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6" name="표 9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9214186"/>
                  </p:ext>
                </p:extLst>
              </p:nvPr>
            </p:nvGraphicFramePr>
            <p:xfrm>
              <a:off x="524508" y="2373854"/>
              <a:ext cx="4320542" cy="385513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508177"/>
                    <a:gridCol w="762473"/>
                    <a:gridCol w="762473"/>
                    <a:gridCol w="762473"/>
                    <a:gridCol w="762473"/>
                    <a:gridCol w="762473"/>
                  </a:tblGrid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척도</a:t>
                          </a:r>
                          <a:endParaRPr 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굴림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부정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u="none" strike="noStrike" dirty="0" smtClean="0">
                              <a:effectLst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긍정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algn="ctr" fontAlgn="ctr"/>
                          <a:endParaRPr lang="ko-KR" altLang="en-US" sz="12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1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2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3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4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279494">
                    <a:tc>
                      <a:txBody>
                        <a:bodyPr/>
                        <a:lstStyle/>
                        <a:p>
                          <a:pPr algn="ctr" fontAlgn="ctr" latinLnBrk="0"/>
                          <a:endParaRPr lang="en-US" altLang="ko-KR" sz="1000" b="1" kern="0" spc="-100" baseline="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5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9525" marR="9525" marT="9525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2"/>
                          <a:stretch>
                            <a:fillRect l="-13419" t="-100474" r="-319" b="-1009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643910">
                    <a:tc rowSpan="2"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1" u="none" strike="noStrike" dirty="0" smtClean="0">
                              <a:effectLst/>
                            </a:rPr>
                            <a:t>100</a:t>
                          </a:r>
                          <a:r>
                            <a:rPr lang="ko-KR" altLang="en-US" sz="1000" b="1" u="none" strike="noStrike" dirty="0" smtClean="0">
                              <a:effectLst/>
                            </a:rPr>
                            <a:t>점 만점 기준 환산</a:t>
                          </a:r>
                          <a:endParaRPr lang="ko-KR" altLang="en-US" sz="1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25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50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75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en-US" altLang="ko-KR" sz="1000" u="none" strike="noStrike" dirty="0" smtClean="0">
                              <a:effectLst/>
                            </a:rPr>
                            <a:t>100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64391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불만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보통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 latinLnBrk="0"/>
                          <a:r>
                            <a:rPr lang="ko-KR" altLang="en-US" sz="1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맑은 고딕"/>
                            </a:rPr>
                            <a:t>매우 만족</a:t>
                          </a:r>
                          <a:endParaRPr lang="ko-KR" alt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맑은 고딕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04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1595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재학생 </a:t>
                          </a: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대학 인프라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6">
                      <a:txBody>
                        <a:bodyPr/>
                        <a:lstStyle/>
                        <a:p>
                          <a:pPr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종합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 </m:t>
                                </m:r>
                                <m:r>
                                  <a:rPr lang="ko-KR" altLang="en-US" sz="1000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만족도</m:t>
                                </m:r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  <m:r>
                                      <a:rPr lang="en-US" altLang="ko-KR" sz="1000" b="0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=</m:t>
                                    </m:r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altLang="ko-KR" sz="1000" b="0" i="1" smtClean="0"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altLang="ko-KR" sz="1000" b="0" i="1" smtClean="0"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altLang="ko-KR" sz="1000" b="0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, </m:t>
                                </m:r>
                              </m:oMath>
                            </m:oMathPara>
                          </a14:m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  <a:p>
                          <a:pPr algn="ctr" eaLnBrk="1" latinLnBrk="0" hangingPunct="1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ko-KR" sz="1000" b="0" i="1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𝑛</m:t>
                                  </m:r>
                                  <m:r>
                                    <a:rPr lang="en-US" altLang="ko-KR" sz="1000" b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: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부문별 문항의 산술평균</a:t>
                          </a:r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행정서비스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학생활동지원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13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학생역량강화 및 </a:t>
                          </a:r>
                          <a:r>
                            <a:rPr kumimoji="1" lang="ko-KR" altLang="en-US" sz="10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취창업지원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18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교육과정 및 운영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19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교수학습</a:t>
                          </a: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-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강의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12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7" name="Group 1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9507532"/>
                  </p:ext>
                </p:extLst>
              </p:nvPr>
            </p:nvGraphicFramePr>
            <p:xfrm>
              <a:off x="5061013" y="2373849"/>
              <a:ext cx="4328292" cy="3863464"/>
            </p:xfrm>
            <a:graphic>
              <a:graphicData uri="http://schemas.openxmlformats.org/drawingml/2006/table">
                <a:tbl>
                  <a:tblPr>
                    <a:tableStyleId>{BC89EF96-8CEA-46FF-86C4-4CE0E7609802}</a:tableStyleId>
                  </a:tblPr>
                  <a:tblGrid>
                    <a:gridCol w="154817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94412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8360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</a:tblGrid>
                  <a:tr h="407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주요 요인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조사</a:t>
                          </a:r>
                          <a:endParaRPr kumimoji="1" lang="en-US" altLang="ko-KR" sz="1000" b="1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문항 수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재학생 </a:t>
                          </a:r>
                          <a:r>
                            <a:rPr kumimoji="1" lang="ko-KR" altLang="en-US" sz="1000" b="1" u="none" strike="noStrike" cap="none" normalizeH="0" baseline="0" dirty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종합 만족도</a:t>
                          </a:r>
                          <a:endParaRPr kumimoji="1" lang="ko-KR" altLang="en-US" sz="10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대학 인프라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rowSpan="6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36004" marB="36004" anchor="ctr" horzOverflow="overflow">
                        <a:blipFill rotWithShape="0">
                          <a:blip r:embed="rId3"/>
                          <a:stretch>
                            <a:fillRect l="-137748" t="-14376" r="-22517" b="-205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행정서비스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8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학생활동지원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  <a:latin typeface="+mn-ea"/>
                              <a:ea typeface="+mn-ea"/>
                            </a:rPr>
                            <a:t>13</a:t>
                          </a:r>
                          <a:endParaRPr kumimoji="1" lang="en-US" altLang="ko-KR" sz="1000" b="0" u="none" strike="noStrike" cap="none" normalizeH="0" baseline="0" dirty="0">
                            <a:ln>
                              <a:noFill/>
                            </a:ln>
                            <a:effectLst/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학생역량강화 및 </a:t>
                          </a:r>
                          <a:r>
                            <a:rPr kumimoji="1" lang="ko-KR" altLang="en-US" sz="1000" b="0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취창업지원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18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480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교육과정 및 운영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19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48001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교수학습</a:t>
                          </a: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-</a:t>
                          </a:r>
                          <a:r>
                            <a:rPr kumimoji="1" lang="ko-KR" altLang="en-US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강의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ko-KR" sz="1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ea"/>
                              <a:ea typeface="+mn-ea"/>
                              <a:cs typeface="Times New Roman" pitchFamily="18" charset="0"/>
                            </a:rPr>
                            <a:t>12</a:t>
                          </a: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</a:tr>
                  <a:tr h="576064">
                    <a:tc gridSpan="3">
                      <a:txBody>
                        <a:bodyPr/>
                        <a:lstStyle/>
                        <a:p>
                          <a:pPr marL="174625" marR="0" lvl="0" indent="-174625" algn="ju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※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추가 문항은 특정 부문에 대한 심층적 분석을 위한 문항으로 구성되며</a:t>
                          </a:r>
                          <a:r>
                            <a:rPr lang="en-US" altLang="ko-KR" sz="1000" b="0" dirty="0">
                              <a:latin typeface="+mn-ea"/>
                              <a:ea typeface="+mn-ea"/>
                            </a:rPr>
                            <a:t>, </a:t>
                          </a:r>
                          <a:r>
                            <a:rPr lang="ko-KR" altLang="en-US" sz="1000" b="0" dirty="0">
                              <a:latin typeface="+mn-ea"/>
                              <a:ea typeface="+mn-ea"/>
                            </a:rPr>
                            <a:t>종합 만족도에는 반영되지 않음</a:t>
                          </a: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ko-KR" altLang="en-US" sz="1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ea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tc hMerge="1">
                      <a:txBody>
                        <a:bodyPr/>
                        <a:lstStyle/>
                        <a:p>
                          <a:pPr algn="ctr" eaLnBrk="1" latinLnBrk="0" hangingPunct="1"/>
                          <a:endParaRPr lang="en-US" altLang="ko-KR" sz="1000" b="0" dirty="0">
                            <a:latin typeface="+mn-ea"/>
                            <a:ea typeface="+mn-ea"/>
                          </a:endParaRPr>
                        </a:p>
                      </a:txBody>
                      <a:tcPr marL="36000" marR="36000" marT="36004" marB="36004" anchor="ctr" horzOverflow="overflow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8" name="텍스트 개체 틀 12"/>
          <p:cNvSpPr txBox="1">
            <a:spLocks/>
          </p:cNvSpPr>
          <p:nvPr/>
        </p:nvSpPr>
        <p:spPr>
          <a:xfrm>
            <a:off x="1666876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측정 척도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9" name="텍스트 개체 틀 12"/>
          <p:cNvSpPr txBox="1">
            <a:spLocks/>
          </p:cNvSpPr>
          <p:nvPr/>
        </p:nvSpPr>
        <p:spPr>
          <a:xfrm>
            <a:off x="6203951" y="2096853"/>
            <a:ext cx="4321174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2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[</a:t>
            </a:r>
            <a:r>
              <a:rPr lang="ko-KR" altLang="en-US" dirty="0"/>
              <a:t>재학생 </a:t>
            </a:r>
            <a:r>
              <a:rPr lang="ko-KR" altLang="en-US" dirty="0"/>
              <a:t>만족도 산출</a:t>
            </a:r>
            <a:r>
              <a:rPr lang="en-US" altLang="ko-KR" dirty="0"/>
              <a:t>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76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>
          <a:xfrm>
            <a:off x="1558925" y="193198"/>
            <a:ext cx="146546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5. </a:t>
            </a:r>
            <a:r>
              <a:rPr lang="ko-KR" altLang="en-US" dirty="0">
                <a:solidFill>
                  <a:schemeClr val="tx1"/>
                </a:solidFill>
              </a:rPr>
              <a:t>조사 결과</a:t>
            </a:r>
          </a:p>
        </p:txBody>
      </p:sp>
      <p:sp>
        <p:nvSpPr>
          <p:cNvPr id="8" name="텍스트 개체 틀 4"/>
          <p:cNvSpPr>
            <a:spLocks noGrp="1"/>
          </p:cNvSpPr>
          <p:nvPr>
            <p:ph type="body" sz="half" idx="4294967295"/>
          </p:nvPr>
        </p:nvSpPr>
        <p:spPr>
          <a:xfrm>
            <a:off x="1558926" y="692151"/>
            <a:ext cx="907414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대상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신한대학교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재학생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기간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2017.12~2018.01</a:t>
            </a:r>
            <a:endParaRPr lang="en-US" altLang="ko-KR" sz="1400" b="1" dirty="0">
              <a:latin typeface="+mn-ea"/>
              <a:cs typeface="Times New Roman" pitchFamily="18" charset="0"/>
            </a:endParaRPr>
          </a:p>
          <a:p>
            <a:pPr marL="185738" indent="-185738" latinLnBrk="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u"/>
            </a:pPr>
            <a:r>
              <a:rPr lang="ko-KR" altLang="en-US" sz="1400" b="1" dirty="0">
                <a:latin typeface="+mn-ea"/>
                <a:cs typeface="Times New Roman" pitchFamily="18" charset="0"/>
              </a:rPr>
              <a:t>조사 방법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: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학과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(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부</a:t>
            </a:r>
            <a:r>
              <a:rPr lang="en-US" altLang="ko-KR" sz="1400" b="1" dirty="0">
                <a:latin typeface="+mn-ea"/>
                <a:cs typeface="Times New Roman" pitchFamily="18" charset="0"/>
              </a:rPr>
              <a:t>) 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조교를 통한 재학생 직접 </a:t>
            </a:r>
            <a:r>
              <a:rPr lang="ko-KR" altLang="en-US" sz="1400" b="1" dirty="0" err="1">
                <a:latin typeface="+mn-ea"/>
                <a:cs typeface="Times New Roman" pitchFamily="18" charset="0"/>
              </a:rPr>
              <a:t>기입식</a:t>
            </a:r>
            <a:r>
              <a:rPr lang="ko-KR" altLang="en-US" sz="1400" b="1" dirty="0">
                <a:latin typeface="+mn-ea"/>
                <a:cs typeface="Times New Roman" pitchFamily="18" charset="0"/>
              </a:rPr>
              <a:t> 설문 조사</a:t>
            </a:r>
            <a:endParaRPr lang="ko-KR" altLang="en-US" sz="14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/>
              <a:t>-</a:t>
            </a:r>
            <a:fld id="{D1E91C36-28B7-495F-BC82-F90B359F408A}" type="slidenum">
              <a:rPr lang="ko-KR" altLang="en-US" smtClean="0"/>
              <a:pPr/>
              <a:t>9</a:t>
            </a:fld>
            <a:r>
              <a:rPr lang="en-US" altLang="ko-KR"/>
              <a:t>-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666875" y="1592796"/>
            <a:ext cx="8856000" cy="39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80">
                <a:schemeClr val="accent1">
                  <a:lumMod val="75000"/>
                </a:schemeClr>
              </a:gs>
              <a:gs pos="90000">
                <a:schemeClr val="accent1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latin typeface="+mn-ea"/>
              </a:rPr>
              <a:t>응답자 속성</a:t>
            </a:r>
            <a:endParaRPr lang="ko-KR" altLang="en-US" sz="1400" b="1" dirty="0">
              <a:latin typeface="+mn-ea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666875" y="2096853"/>
          <a:ext cx="4321174" cy="4065270"/>
        </p:xfrm>
        <a:graphic>
          <a:graphicData uri="http://schemas.openxmlformats.org/drawingml/2006/table">
            <a:tbl>
              <a:tblPr/>
              <a:tblGrid>
                <a:gridCol w="878719"/>
                <a:gridCol w="2248095"/>
                <a:gridCol w="597180"/>
                <a:gridCol w="597180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4,095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남성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1,772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여성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2,320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56.7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1,138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27.8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1,069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1,095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26.7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학년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792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14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공법행정학과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유아교육과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사회복지학과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언론학과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글로벌통상경영과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303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글로벌관광경영학과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260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식품영양전공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호텔조리전공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임상병리학과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331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방사선학과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치기공학과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치위생학과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뷰티헬스전공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안경광학전공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6220111" y="2096854"/>
          <a:ext cx="4302765" cy="3179445"/>
        </p:xfrm>
        <a:graphic>
          <a:graphicData uri="http://schemas.openxmlformats.org/drawingml/2006/table">
            <a:tbl>
              <a:tblPr/>
              <a:tblGrid>
                <a:gridCol w="723502"/>
                <a:gridCol w="2393735"/>
                <a:gridCol w="592764"/>
                <a:gridCol w="592764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사례 수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기계자동차공학과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산업디자인전공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패션디자인전공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공간디자인전공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공연예술학과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국제어학과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간호학과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에너지환경공학과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전자공학전공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컴퓨터공학전공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섬유소재공학과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학부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식품조리과학부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디자인학부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2.7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IT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융합공학부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3,352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81.9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t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캠퍼스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743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18.1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2271</Words>
  <Application>Microsoft Office PowerPoint</Application>
  <PresentationFormat>와이드스크린</PresentationFormat>
  <Paragraphs>736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4" baseType="lpstr">
      <vt:lpstr>굴림</vt:lpstr>
      <vt:lpstr>맑은 고딕</vt:lpstr>
      <vt:lpstr>Arial</vt:lpstr>
      <vt:lpstr>Cambria Math</vt:lpstr>
      <vt:lpstr>Times New Roman</vt:lpstr>
      <vt:lpstr>Wingdings</vt:lpstr>
      <vt:lpstr>Office 테마</vt:lpstr>
      <vt:lpstr>교육수요자 만족도 조사 재학생 요약 보고서</vt:lpstr>
      <vt:lpstr>PowerPoint 프레젠테이션</vt:lpstr>
      <vt:lpstr>조사 개요</vt:lpstr>
      <vt:lpstr>1. 조사 배경 및 목적</vt:lpstr>
      <vt:lpstr>2. 측정 모형</vt:lpstr>
      <vt:lpstr>3. 수행 절차</vt:lpstr>
      <vt:lpstr>4. 조사 설계</vt:lpstr>
      <vt:lpstr>4. 조사 설계</vt:lpstr>
      <vt:lpstr>5. 조사 결과</vt:lpstr>
      <vt:lpstr>조사 결과 분석</vt:lpstr>
      <vt:lpstr>1. 종합만족도</vt:lpstr>
      <vt:lpstr>PowerPoint 프레젠테이션</vt:lpstr>
      <vt:lpstr>2. 속성별 만족도</vt:lpstr>
      <vt:lpstr>2. 속성별 만족도</vt:lpstr>
      <vt:lpstr>PowerPoint 프레젠테이션</vt:lpstr>
      <vt:lpstr>3. 영역별 만족도</vt:lpstr>
      <vt:lpstr>3. 영역별 만족도</vt:lpstr>
      <vt:lpstr>PowerPoint 프레젠테이션</vt:lpstr>
      <vt:lpstr>3. 영역별 만족도</vt:lpstr>
      <vt:lpstr>3. 영역별 만족도</vt:lpstr>
      <vt:lpstr>3. 영역별 만족도</vt:lpstr>
      <vt:lpstr>3. 영역별 만족도</vt:lpstr>
      <vt:lpstr>3. 영역별 만족도</vt:lpstr>
      <vt:lpstr>3. 영역별 만족도</vt:lpstr>
      <vt:lpstr>3. 영역별 만족도</vt:lpstr>
      <vt:lpstr>PowerPoint 프레젠테이션</vt:lpstr>
      <vt:lpstr>4. 분석 결과 종합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교육수요자 만족도 조사 재학생 요약 보고서</dc:title>
  <dc:creator>USER</dc:creator>
  <cp:lastModifiedBy>USER</cp:lastModifiedBy>
  <cp:revision>10</cp:revision>
  <dcterms:created xsi:type="dcterms:W3CDTF">2019-09-11T05:38:22Z</dcterms:created>
  <dcterms:modified xsi:type="dcterms:W3CDTF">2019-09-11T06:05:52Z</dcterms:modified>
</cp:coreProperties>
</file>